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6" r:id="rId1"/>
  </p:sldMasterIdLst>
  <p:notesMasterIdLst>
    <p:notesMasterId r:id="rId22"/>
  </p:notesMasterIdLst>
  <p:sldIdLst>
    <p:sldId id="261" r:id="rId2"/>
    <p:sldId id="258" r:id="rId3"/>
    <p:sldId id="260" r:id="rId4"/>
    <p:sldId id="264" r:id="rId5"/>
    <p:sldId id="265" r:id="rId6"/>
    <p:sldId id="267" r:id="rId7"/>
    <p:sldId id="268" r:id="rId8"/>
    <p:sldId id="269" r:id="rId9"/>
    <p:sldId id="270" r:id="rId10"/>
    <p:sldId id="257" r:id="rId11"/>
    <p:sldId id="256" r:id="rId12"/>
    <p:sldId id="259" r:id="rId13"/>
    <p:sldId id="272" r:id="rId14"/>
    <p:sldId id="273" r:id="rId15"/>
    <p:sldId id="274" r:id="rId16"/>
    <p:sldId id="275" r:id="rId17"/>
    <p:sldId id="276" r:id="rId18"/>
    <p:sldId id="277" r:id="rId19"/>
    <p:sldId id="278" r:id="rId20"/>
    <p:sldId id="27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9" autoAdjust="0"/>
    <p:restoredTop sz="94660"/>
  </p:normalViewPr>
  <p:slideViewPr>
    <p:cSldViewPr snapToGrid="0">
      <p:cViewPr varScale="1">
        <p:scale>
          <a:sx n="52" d="100"/>
          <a:sy n="52" d="100"/>
        </p:scale>
        <p:origin x="74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E153DD-12EE-461A-A8AC-BB96306F531E}" type="datetimeFigureOut">
              <a:rPr lang="en-IN" smtClean="0"/>
              <a:t>18-08-2023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8573F1-A959-4DE4-B298-B4E20E7D00A2}" type="slidenum">
              <a:rPr lang="en-IN" smtClean="0"/>
              <a:t>‹#›</a:t>
            </a:fld>
            <a:endParaRPr lang="en-IN"/>
          </a:p>
        </p:txBody>
      </p:sp>
    </p:spTree>
    <p:extLst>
      <p:ext uri="{BB962C8B-B14F-4D97-AF65-F5344CB8AC3E}">
        <p14:creationId xmlns:p14="http://schemas.microsoft.com/office/powerpoint/2010/main" val="4000550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Notes Placeholder">
            <a:extLst>
              <a:ext uri="{FF2B5EF4-FFF2-40B4-BE49-F238E27FC236}">
                <a16:creationId xmlns:a16="http://schemas.microsoft.com/office/drawing/2014/main" id="{0AE6AD7C-9E45-AB11-7751-6E54A495F0F7}"/>
              </a:ext>
            </a:extLst>
          </p:cNvPr>
          <p:cNvSpPr>
            <a:spLocks noGrp="1"/>
          </p:cNvSpPr>
          <p:nvPr>
            <p:ph type="body" idx="1"/>
          </p:nvPr>
        </p:nvSpPr>
        <p:spPr bwMode="auto">
          <a:xfrm>
            <a:off x="-2147483648" y="-2147483648"/>
            <a:ext cx="0" cy="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21666534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78071E6-9F4A-4C77-B6A7-A997473D2C65}" type="datetimeFigureOut">
              <a:rPr lang="en-IN" smtClean="0"/>
              <a:t>18-08-2023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1100729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25990843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749219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40969695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12262060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24578929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3781625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1632081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157059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6118778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78071E6-9F4A-4C77-B6A7-A997473D2C65}" type="datetimeFigureOut">
              <a:rPr lang="en-IN" smtClean="0"/>
              <a:t>18-08-2023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2238766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78071E6-9F4A-4C77-B6A7-A997473D2C65}" type="datetimeFigureOut">
              <a:rPr lang="en-IN" smtClean="0"/>
              <a:t>18-08-2023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3214830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3991306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958204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B78071E6-9F4A-4C77-B6A7-A997473D2C65}" type="datetimeFigureOut">
              <a:rPr lang="en-IN" smtClean="0"/>
              <a:t>18-08-2023</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1568529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78071E6-9F4A-4C77-B6A7-A997473D2C65}" type="datetimeFigureOut">
              <a:rPr lang="en-IN" smtClean="0"/>
              <a:t>18-08-2023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32A0D2E-0790-40A3-AA1D-5EC11541900B}" type="slidenum">
              <a:rPr lang="en-IN" smtClean="0"/>
              <a:t>‹#›</a:t>
            </a:fld>
            <a:endParaRPr lang="en-IN"/>
          </a:p>
        </p:txBody>
      </p:sp>
    </p:spTree>
    <p:extLst>
      <p:ext uri="{BB962C8B-B14F-4D97-AF65-F5344CB8AC3E}">
        <p14:creationId xmlns:p14="http://schemas.microsoft.com/office/powerpoint/2010/main" val="209830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78071E6-9F4A-4C77-B6A7-A997473D2C65}" type="datetimeFigureOut">
              <a:rPr lang="en-IN" smtClean="0"/>
              <a:t>18-08-2023</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32A0D2E-0790-40A3-AA1D-5EC11541900B}" type="slidenum">
              <a:rPr lang="en-IN" smtClean="0"/>
              <a:t>‹#›</a:t>
            </a:fld>
            <a:endParaRPr lang="en-IN"/>
          </a:p>
        </p:txBody>
      </p:sp>
    </p:spTree>
    <p:extLst>
      <p:ext uri="{BB962C8B-B14F-4D97-AF65-F5344CB8AC3E}">
        <p14:creationId xmlns:p14="http://schemas.microsoft.com/office/powerpoint/2010/main" val="2738954178"/>
      </p:ext>
    </p:extLst>
  </p:cSld>
  <p:clrMap bg1="dk1" tx1="lt1" bg2="dk2" tx2="lt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 id="214748387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ED85D-6AED-4B5B-B600-997033FF8C6D}"/>
              </a:ext>
            </a:extLst>
          </p:cNvPr>
          <p:cNvSpPr>
            <a:spLocks noGrp="1"/>
          </p:cNvSpPr>
          <p:nvPr>
            <p:ph type="ctrTitle"/>
          </p:nvPr>
        </p:nvSpPr>
        <p:spPr>
          <a:xfrm>
            <a:off x="1524000" y="398834"/>
            <a:ext cx="9144000" cy="1001949"/>
          </a:xfrm>
        </p:spPr>
        <p:txBody>
          <a:bodyPr>
            <a:normAutofit/>
          </a:bodyPr>
          <a:lstStyle/>
          <a:p>
            <a:pPr algn="ctr"/>
            <a:br>
              <a:rPr lang="en-IN" sz="1800" b="0" i="0" u="none" strike="noStrike" baseline="0" dirty="0">
                <a:solidFill>
                  <a:srgbClr val="000000"/>
                </a:solidFill>
                <a:latin typeface="Times New Roman" panose="02020603050405020304" pitchFamily="18" charset="0"/>
              </a:rPr>
            </a:br>
            <a:r>
              <a:rPr lang="en-US" sz="1800" b="1" i="0" u="sng" strike="noStrike" baseline="0" dirty="0">
                <a:solidFill>
                  <a:schemeClr val="accent1">
                    <a:lumMod val="50000"/>
                  </a:schemeClr>
                </a:solidFill>
                <a:latin typeface="Times New Roman" panose="02020603050405020304" pitchFamily="18" charset="0"/>
              </a:rPr>
              <a:t> </a:t>
            </a:r>
            <a:r>
              <a:rPr lang="en-US" sz="2800" b="1" u="sng" dirty="0">
                <a:solidFill>
                  <a:schemeClr val="bg1"/>
                </a:solidFill>
                <a:latin typeface="Times New Roman" panose="02020603050405020304" pitchFamily="18" charset="0"/>
              </a:rPr>
              <a:t>STUDY</a:t>
            </a:r>
            <a:r>
              <a:rPr lang="en-US" sz="2800" b="1" i="0" u="sng" strike="noStrike" baseline="0" dirty="0">
                <a:solidFill>
                  <a:schemeClr val="bg1"/>
                </a:solidFill>
                <a:latin typeface="Times New Roman" panose="02020603050405020304" pitchFamily="18" charset="0"/>
              </a:rPr>
              <a:t> SYNC WEBSITE</a:t>
            </a:r>
            <a:endParaRPr lang="en-IN" sz="2800" b="1" u="sng"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A36E181B-D83D-5FC4-EB8C-52F794B8CC0C}"/>
              </a:ext>
            </a:extLst>
          </p:cNvPr>
          <p:cNvSpPr>
            <a:spLocks noGrp="1"/>
          </p:cNvSpPr>
          <p:nvPr>
            <p:ph type="subTitle" idx="1"/>
          </p:nvPr>
        </p:nvSpPr>
        <p:spPr>
          <a:xfrm>
            <a:off x="1309991" y="1809344"/>
            <a:ext cx="9144000" cy="2008762"/>
          </a:xfrm>
        </p:spPr>
        <p:txBody>
          <a:bodyPr>
            <a:noAutofit/>
          </a:bodyPr>
          <a:lstStyle/>
          <a:p>
            <a:pPr algn="ctr"/>
            <a:r>
              <a:rPr lang="en-IN" b="1" dirty="0">
                <a:solidFill>
                  <a:schemeClr val="accent2">
                    <a:lumMod val="50000"/>
                  </a:schemeClr>
                </a:solidFill>
                <a:latin typeface="Times New Roman" panose="02020603050405020304" pitchFamily="18" charset="0"/>
                <a:cs typeface="Times New Roman" panose="02020603050405020304" pitchFamily="18" charset="0"/>
              </a:rPr>
              <a:t>Batch Number: 08</a:t>
            </a:r>
          </a:p>
          <a:p>
            <a:pPr algn="ctr"/>
            <a:r>
              <a:rPr lang="en-IN" b="1" dirty="0">
                <a:solidFill>
                  <a:schemeClr val="accent2">
                    <a:lumMod val="50000"/>
                  </a:schemeClr>
                </a:solidFill>
                <a:latin typeface="Times New Roman" panose="02020603050405020304" pitchFamily="18" charset="0"/>
                <a:cs typeface="Times New Roman" panose="02020603050405020304" pitchFamily="18" charset="0"/>
              </a:rPr>
              <a:t>Team Member Names and roll number</a:t>
            </a:r>
          </a:p>
          <a:p>
            <a:pPr algn="ctr"/>
            <a:r>
              <a:rPr lang="pt-BR" b="1" i="0" u="none" strike="noStrike" baseline="0" dirty="0">
                <a:solidFill>
                  <a:schemeClr val="accent2">
                    <a:lumMod val="50000"/>
                  </a:schemeClr>
                </a:solidFill>
                <a:latin typeface="Times New Roman" panose="02020603050405020304" pitchFamily="18" charset="0"/>
              </a:rPr>
              <a:t> 21R11A1204 : BANDELA PREM KUMAR</a:t>
            </a:r>
          </a:p>
          <a:p>
            <a:pPr algn="ctr"/>
            <a:r>
              <a:rPr lang="en-IN" b="1" i="0" u="none" strike="noStrike" baseline="0" dirty="0">
                <a:solidFill>
                  <a:schemeClr val="accent2">
                    <a:lumMod val="50000"/>
                  </a:schemeClr>
                </a:solidFill>
                <a:latin typeface="Times New Roman" panose="02020603050405020304" pitchFamily="18" charset="0"/>
              </a:rPr>
              <a:t>21R11A1212 :DANDEMPALLI RAKESH </a:t>
            </a:r>
          </a:p>
          <a:p>
            <a:pPr algn="ctr"/>
            <a:r>
              <a:rPr lang="en-IN" b="1" i="0" u="none" strike="noStrike" baseline="0" dirty="0">
                <a:solidFill>
                  <a:schemeClr val="accent2">
                    <a:lumMod val="50000"/>
                  </a:schemeClr>
                </a:solidFill>
                <a:latin typeface="Times New Roman" panose="02020603050405020304" pitchFamily="18" charset="0"/>
              </a:rPr>
              <a:t>21R11A1231: KORRA HEMANTH NAIK </a:t>
            </a:r>
          </a:p>
          <a:p>
            <a:pPr algn="ctr"/>
            <a:r>
              <a:rPr lang="en-IN" b="1" i="0" u="none" strike="noStrike" baseline="0" dirty="0">
                <a:solidFill>
                  <a:schemeClr val="accent2">
                    <a:lumMod val="50000"/>
                  </a:schemeClr>
                </a:solidFill>
                <a:latin typeface="Times New Roman" panose="02020603050405020304" pitchFamily="18" charset="0"/>
              </a:rPr>
              <a:t>21R11A1249: SABAVATH SIDDU </a:t>
            </a:r>
          </a:p>
          <a:p>
            <a:pPr algn="ctr"/>
            <a:r>
              <a:rPr lang="en-IN" sz="2000" b="1" dirty="0">
                <a:solidFill>
                  <a:schemeClr val="bg1"/>
                </a:solidFill>
                <a:latin typeface="Times New Roman" panose="02020603050405020304" pitchFamily="18" charset="0"/>
                <a:cs typeface="Times New Roman" panose="02020603050405020304" pitchFamily="18" charset="0"/>
              </a:rPr>
              <a:t>     </a:t>
            </a:r>
            <a:r>
              <a:rPr lang="en-IN" sz="2000" b="1" dirty="0">
                <a:solidFill>
                  <a:schemeClr val="accent2">
                    <a:lumMod val="50000"/>
                  </a:schemeClr>
                </a:solidFill>
                <a:latin typeface="Times New Roman" panose="02020603050405020304" pitchFamily="18" charset="0"/>
                <a:cs typeface="Times New Roman" panose="02020603050405020304" pitchFamily="18" charset="0"/>
              </a:rPr>
              <a:t>Under the guidance of</a:t>
            </a:r>
          </a:p>
          <a:p>
            <a:pPr algn="ctr"/>
            <a:r>
              <a:rPr lang="en-IN" sz="2000" b="1" dirty="0">
                <a:solidFill>
                  <a:schemeClr val="accent2">
                    <a:lumMod val="50000"/>
                  </a:schemeClr>
                </a:solidFill>
                <a:latin typeface="Times New Roman" panose="02020603050405020304" pitchFamily="18" charset="0"/>
                <a:cs typeface="Times New Roman" panose="02020603050405020304" pitchFamily="18" charset="0"/>
              </a:rPr>
              <a:t>Mrs K Gnana Mayuri</a:t>
            </a:r>
          </a:p>
          <a:p>
            <a:pPr algn="ctr"/>
            <a:r>
              <a:rPr lang="en-IN" sz="2000" b="1" dirty="0">
                <a:solidFill>
                  <a:schemeClr val="accent2">
                    <a:lumMod val="50000"/>
                  </a:schemeClr>
                </a:solidFill>
                <a:latin typeface="Times New Roman" panose="02020603050405020304" pitchFamily="18" charset="0"/>
                <a:cs typeface="Times New Roman" panose="02020603050405020304" pitchFamily="18" charset="0"/>
              </a:rPr>
              <a:t>Assistant Professor</a:t>
            </a:r>
          </a:p>
          <a:p>
            <a:pPr algn="ctr"/>
            <a:endParaRPr lang="en-IN" b="1" dirty="0">
              <a:solidFill>
                <a:schemeClr val="accent2">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6978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20DA2B8-6898-BEC7-35F7-9DCB1F957749}"/>
              </a:ext>
            </a:extLst>
          </p:cNvPr>
          <p:cNvSpPr/>
          <p:nvPr/>
        </p:nvSpPr>
        <p:spPr>
          <a:xfrm>
            <a:off x="9963628" y="2437618"/>
            <a:ext cx="1460964" cy="720080"/>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latin typeface="Times New Roman" panose="02020603050405020304" pitchFamily="18" charset="0"/>
                <a:cs typeface="Times New Roman" panose="02020603050405020304" pitchFamily="18" charset="0"/>
              </a:rPr>
              <a:t>Login</a:t>
            </a:r>
          </a:p>
        </p:txBody>
      </p:sp>
      <p:sp>
        <p:nvSpPr>
          <p:cNvPr id="3" name="Rectangle 2">
            <a:extLst>
              <a:ext uri="{FF2B5EF4-FFF2-40B4-BE49-F238E27FC236}">
                <a16:creationId xmlns:a16="http://schemas.microsoft.com/office/drawing/2014/main" id="{917685D9-E159-C84F-DD58-DF8B830690FE}"/>
              </a:ext>
            </a:extLst>
          </p:cNvPr>
          <p:cNvSpPr/>
          <p:nvPr/>
        </p:nvSpPr>
        <p:spPr>
          <a:xfrm>
            <a:off x="10056440" y="4718326"/>
            <a:ext cx="1224136" cy="576064"/>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latin typeface="Times New Roman" panose="02020603050405020304" pitchFamily="18" charset="0"/>
                <a:cs typeface="Times New Roman" panose="02020603050405020304" pitchFamily="18" charset="0"/>
              </a:rPr>
              <a:t>users</a:t>
            </a:r>
          </a:p>
        </p:txBody>
      </p:sp>
      <p:sp>
        <p:nvSpPr>
          <p:cNvPr id="4" name="Rectangle 3">
            <a:extLst>
              <a:ext uri="{FF2B5EF4-FFF2-40B4-BE49-F238E27FC236}">
                <a16:creationId xmlns:a16="http://schemas.microsoft.com/office/drawing/2014/main" id="{2AAC97D3-76C4-C8E5-4654-26786B5C146E}"/>
              </a:ext>
            </a:extLst>
          </p:cNvPr>
          <p:cNvSpPr/>
          <p:nvPr/>
        </p:nvSpPr>
        <p:spPr>
          <a:xfrm flipV="1">
            <a:off x="4568769" y="878030"/>
            <a:ext cx="3600400" cy="57497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dirty="0">
              <a:ln w="0"/>
              <a:solidFill>
                <a:schemeClr val="tx1"/>
              </a:solidFill>
              <a:effectLst>
                <a:outerShdw blurRad="38100" dist="19050" dir="2700000" algn="tl" rotWithShape="0">
                  <a:schemeClr val="dk1">
                    <a:alpha val="40000"/>
                  </a:schemeClr>
                </a:outerShdw>
              </a:effectLst>
            </a:endParaRPr>
          </a:p>
        </p:txBody>
      </p:sp>
      <p:sp>
        <p:nvSpPr>
          <p:cNvPr id="5" name="Rectangle 4">
            <a:extLst>
              <a:ext uri="{FF2B5EF4-FFF2-40B4-BE49-F238E27FC236}">
                <a16:creationId xmlns:a16="http://schemas.microsoft.com/office/drawing/2014/main" id="{233A2348-B91A-F1A1-F012-5358B855AA7B}"/>
              </a:ext>
            </a:extLst>
          </p:cNvPr>
          <p:cNvSpPr/>
          <p:nvPr/>
        </p:nvSpPr>
        <p:spPr>
          <a:xfrm>
            <a:off x="5231904" y="2108414"/>
            <a:ext cx="2160240" cy="1464603"/>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latin typeface="Times New Roman" panose="02020603050405020304" pitchFamily="18" charset="0"/>
                <a:cs typeface="Times New Roman" panose="02020603050405020304" pitchFamily="18" charset="0"/>
              </a:rPr>
              <a:t>Admin Manages: Notes,                    Attendance, faculty contacts.</a:t>
            </a:r>
          </a:p>
          <a:p>
            <a:pPr algn="ctr"/>
            <a:r>
              <a:rPr lang="en-IN" sz="1600" dirty="0">
                <a:latin typeface="Times New Roman" panose="02020603050405020304" pitchFamily="18" charset="0"/>
                <a:cs typeface="Times New Roman" panose="02020603050405020304" pitchFamily="18" charset="0"/>
              </a:rPr>
              <a:t> </a:t>
            </a:r>
          </a:p>
        </p:txBody>
      </p:sp>
      <p:cxnSp>
        <p:nvCxnSpPr>
          <p:cNvPr id="7" name="Straight Connector 6">
            <a:extLst>
              <a:ext uri="{FF2B5EF4-FFF2-40B4-BE49-F238E27FC236}">
                <a16:creationId xmlns:a16="http://schemas.microsoft.com/office/drawing/2014/main" id="{16D401E0-D8A0-4BFE-2057-F5C3A15A4660}"/>
              </a:ext>
            </a:extLst>
          </p:cNvPr>
          <p:cNvCxnSpPr>
            <a:cxnSpLocks/>
          </p:cNvCxnSpPr>
          <p:nvPr/>
        </p:nvCxnSpPr>
        <p:spPr>
          <a:xfrm>
            <a:off x="4583832" y="1412776"/>
            <a:ext cx="3600400" cy="0"/>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20C63EF6-236D-F842-7C56-B344F3B121DC}"/>
              </a:ext>
            </a:extLst>
          </p:cNvPr>
          <p:cNvSpPr txBox="1"/>
          <p:nvPr/>
        </p:nvSpPr>
        <p:spPr>
          <a:xfrm>
            <a:off x="5205409" y="885921"/>
            <a:ext cx="2717411" cy="461665"/>
          </a:xfrm>
          <a:prstGeom prst="rect">
            <a:avLst/>
          </a:prstGeom>
          <a:noFill/>
        </p:spPr>
        <p:txBody>
          <a:bodyPr wrap="none" rtlCol="0">
            <a:spAutoFit/>
          </a:bodyPr>
          <a:lstStyle/>
          <a:p>
            <a:r>
              <a:rPr lang="en-IN" sz="2400" b="1" dirty="0">
                <a:solidFill>
                  <a:schemeClr val="bg1"/>
                </a:solidFill>
                <a:latin typeface="Times New Roman" panose="02020603050405020304" pitchFamily="18" charset="0"/>
                <a:cs typeface="Times New Roman" panose="02020603050405020304" pitchFamily="18" charset="0"/>
              </a:rPr>
              <a:t>Study Sync website</a:t>
            </a:r>
          </a:p>
        </p:txBody>
      </p:sp>
      <p:sp>
        <p:nvSpPr>
          <p:cNvPr id="11" name="Rectangle 10">
            <a:extLst>
              <a:ext uri="{FF2B5EF4-FFF2-40B4-BE49-F238E27FC236}">
                <a16:creationId xmlns:a16="http://schemas.microsoft.com/office/drawing/2014/main" id="{24129AC7-E997-E031-E98A-1CD03AC94ACF}"/>
              </a:ext>
            </a:extLst>
          </p:cNvPr>
          <p:cNvSpPr/>
          <p:nvPr/>
        </p:nvSpPr>
        <p:spPr>
          <a:xfrm>
            <a:off x="5375920" y="4502303"/>
            <a:ext cx="1872208" cy="1008111"/>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latin typeface="Times New Roman" panose="02020603050405020304" pitchFamily="18" charset="0"/>
                <a:cs typeface="Times New Roman" panose="02020603050405020304" pitchFamily="18" charset="0"/>
              </a:rPr>
              <a:t>Users access Notes </a:t>
            </a:r>
          </a:p>
          <a:p>
            <a:pPr algn="ctr"/>
            <a:r>
              <a:rPr lang="en-IN" sz="1600" dirty="0">
                <a:solidFill>
                  <a:schemeClr val="tx1"/>
                </a:solidFill>
                <a:latin typeface="Times New Roman" panose="02020603050405020304" pitchFamily="18" charset="0"/>
                <a:cs typeface="Times New Roman" panose="02020603050405020304" pitchFamily="18" charset="0"/>
              </a:rPr>
              <a:t>Attendances</a:t>
            </a:r>
          </a:p>
        </p:txBody>
      </p:sp>
      <p:sp>
        <p:nvSpPr>
          <p:cNvPr id="12" name="Rectangle 11">
            <a:extLst>
              <a:ext uri="{FF2B5EF4-FFF2-40B4-BE49-F238E27FC236}">
                <a16:creationId xmlns:a16="http://schemas.microsoft.com/office/drawing/2014/main" id="{B02BABED-E117-5B9D-2740-79FDA0164752}"/>
              </a:ext>
            </a:extLst>
          </p:cNvPr>
          <p:cNvSpPr/>
          <p:nvPr/>
        </p:nvSpPr>
        <p:spPr>
          <a:xfrm>
            <a:off x="602588" y="1187110"/>
            <a:ext cx="2749718" cy="513154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D5CCDE06-6E22-9DDA-EB65-D51ED6AA8F90}"/>
              </a:ext>
            </a:extLst>
          </p:cNvPr>
          <p:cNvSpPr/>
          <p:nvPr/>
        </p:nvSpPr>
        <p:spPr>
          <a:xfrm>
            <a:off x="997219" y="2534444"/>
            <a:ext cx="1800200" cy="1406700"/>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latin typeface="Times New Roman" panose="02020603050405020304" pitchFamily="18" charset="0"/>
                <a:cs typeface="Times New Roman" panose="02020603050405020304" pitchFamily="18" charset="0"/>
              </a:rPr>
              <a:t>Users Account</a:t>
            </a:r>
          </a:p>
          <a:p>
            <a:pPr algn="ctr"/>
            <a:r>
              <a:rPr lang="en-IN" sz="1600" dirty="0">
                <a:solidFill>
                  <a:schemeClr val="tx1"/>
                </a:solidFill>
                <a:latin typeface="Times New Roman" panose="02020603050405020304" pitchFamily="18" charset="0"/>
                <a:cs typeface="Times New Roman" panose="02020603050405020304" pitchFamily="18" charset="0"/>
              </a:rPr>
              <a:t>Database</a:t>
            </a:r>
          </a:p>
        </p:txBody>
      </p:sp>
      <p:sp>
        <p:nvSpPr>
          <p:cNvPr id="15" name="Rectangle 14">
            <a:extLst>
              <a:ext uri="{FF2B5EF4-FFF2-40B4-BE49-F238E27FC236}">
                <a16:creationId xmlns:a16="http://schemas.microsoft.com/office/drawing/2014/main" id="{1E80D530-6C69-EDD6-4027-41CFE9E22DB3}"/>
              </a:ext>
            </a:extLst>
          </p:cNvPr>
          <p:cNvSpPr/>
          <p:nvPr/>
        </p:nvSpPr>
        <p:spPr>
          <a:xfrm>
            <a:off x="983122" y="4384440"/>
            <a:ext cx="1800200" cy="1125974"/>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latin typeface="Times New Roman" panose="02020603050405020304" pitchFamily="18" charset="0"/>
                <a:cs typeface="Times New Roman" panose="02020603050405020304" pitchFamily="18" charset="0"/>
              </a:rPr>
              <a:t>Notes ,</a:t>
            </a:r>
          </a:p>
          <a:p>
            <a:pPr algn="ctr"/>
            <a:r>
              <a:rPr lang="en-IN" sz="1600" dirty="0">
                <a:solidFill>
                  <a:schemeClr val="tx1"/>
                </a:solidFill>
                <a:latin typeface="Times New Roman" panose="02020603050405020304" pitchFamily="18" charset="0"/>
                <a:cs typeface="Times New Roman" panose="02020603050405020304" pitchFamily="18" charset="0"/>
              </a:rPr>
              <a:t>Topics,</a:t>
            </a:r>
          </a:p>
          <a:p>
            <a:pPr algn="ctr"/>
            <a:r>
              <a:rPr lang="en-IN" sz="1600" dirty="0">
                <a:solidFill>
                  <a:schemeClr val="tx1"/>
                </a:solidFill>
                <a:latin typeface="Times New Roman" panose="02020603050405020304" pitchFamily="18" charset="0"/>
                <a:cs typeface="Times New Roman" panose="02020603050405020304" pitchFamily="18" charset="0"/>
              </a:rPr>
              <a:t>Attendances</a:t>
            </a:r>
          </a:p>
          <a:p>
            <a:pPr algn="ctr"/>
            <a:r>
              <a:rPr lang="en-IN" sz="1600" dirty="0">
                <a:solidFill>
                  <a:schemeClr val="tx1"/>
                </a:solidFill>
                <a:latin typeface="Times New Roman" panose="02020603050405020304" pitchFamily="18" charset="0"/>
                <a:cs typeface="Times New Roman" panose="02020603050405020304" pitchFamily="18" charset="0"/>
              </a:rPr>
              <a:t>In Database</a:t>
            </a:r>
          </a:p>
        </p:txBody>
      </p:sp>
      <p:cxnSp>
        <p:nvCxnSpPr>
          <p:cNvPr id="17" name="Straight Connector 16">
            <a:extLst>
              <a:ext uri="{FF2B5EF4-FFF2-40B4-BE49-F238E27FC236}">
                <a16:creationId xmlns:a16="http://schemas.microsoft.com/office/drawing/2014/main" id="{021F6855-08F3-39E5-1DCB-3ADD18C831F8}"/>
              </a:ext>
            </a:extLst>
          </p:cNvPr>
          <p:cNvCxnSpPr>
            <a:cxnSpLocks/>
          </p:cNvCxnSpPr>
          <p:nvPr/>
        </p:nvCxnSpPr>
        <p:spPr>
          <a:xfrm>
            <a:off x="580681" y="1916832"/>
            <a:ext cx="2749718" cy="0"/>
          </a:xfrm>
          <a:prstGeom prst="line">
            <a:avLst/>
          </a:prstGeom>
        </p:spPr>
        <p:style>
          <a:lnRef idx="1">
            <a:schemeClr val="dk1"/>
          </a:lnRef>
          <a:fillRef idx="0">
            <a:schemeClr val="dk1"/>
          </a:fillRef>
          <a:effectRef idx="0">
            <a:schemeClr val="dk1"/>
          </a:effectRef>
          <a:fontRef idx="minor">
            <a:schemeClr val="tx1"/>
          </a:fontRef>
        </p:style>
      </p:cxnSp>
      <p:sp>
        <p:nvSpPr>
          <p:cNvPr id="21" name="TextBox 20">
            <a:extLst>
              <a:ext uri="{FF2B5EF4-FFF2-40B4-BE49-F238E27FC236}">
                <a16:creationId xmlns:a16="http://schemas.microsoft.com/office/drawing/2014/main" id="{9188447F-0E38-84B2-F433-19F6271C29ED}"/>
              </a:ext>
            </a:extLst>
          </p:cNvPr>
          <p:cNvSpPr txBox="1"/>
          <p:nvPr/>
        </p:nvSpPr>
        <p:spPr>
          <a:xfrm>
            <a:off x="602588" y="1264699"/>
            <a:ext cx="2278188" cy="461665"/>
          </a:xfrm>
          <a:prstGeom prst="rect">
            <a:avLst/>
          </a:prstGeom>
          <a:noFill/>
        </p:spPr>
        <p:txBody>
          <a:bodyPr wrap="none" rtlCol="0">
            <a:spAutoFit/>
          </a:bodyPr>
          <a:lstStyle/>
          <a:p>
            <a:r>
              <a:rPr lang="en-IN" sz="2400" b="1" dirty="0">
                <a:solidFill>
                  <a:schemeClr val="bg1"/>
                </a:solidFill>
                <a:latin typeface="Times New Roman" panose="02020603050405020304" pitchFamily="18" charset="0"/>
                <a:cs typeface="Times New Roman" panose="02020603050405020304" pitchFamily="18" charset="0"/>
              </a:rPr>
              <a:t>Backend Server</a:t>
            </a:r>
          </a:p>
        </p:txBody>
      </p:sp>
      <p:cxnSp>
        <p:nvCxnSpPr>
          <p:cNvPr id="33" name="Straight Arrow Connector 32">
            <a:extLst>
              <a:ext uri="{FF2B5EF4-FFF2-40B4-BE49-F238E27FC236}">
                <a16:creationId xmlns:a16="http://schemas.microsoft.com/office/drawing/2014/main" id="{99CDADF3-CDAC-14C9-3FA9-226031B5DD97}"/>
              </a:ext>
            </a:extLst>
          </p:cNvPr>
          <p:cNvCxnSpPr>
            <a:stCxn id="3" idx="0"/>
          </p:cNvCxnSpPr>
          <p:nvPr/>
        </p:nvCxnSpPr>
        <p:spPr>
          <a:xfrm flipV="1">
            <a:off x="10668508" y="3157698"/>
            <a:ext cx="0" cy="15606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126CD587-5258-F17E-4009-E7A810BD2176}"/>
              </a:ext>
            </a:extLst>
          </p:cNvPr>
          <p:cNvCxnSpPr>
            <a:stCxn id="15" idx="3"/>
            <a:endCxn id="11" idx="1"/>
          </p:cNvCxnSpPr>
          <p:nvPr/>
        </p:nvCxnSpPr>
        <p:spPr>
          <a:xfrm>
            <a:off x="2783322" y="4947427"/>
            <a:ext cx="2592598" cy="589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0" name="Connector: Elbow 49">
            <a:extLst>
              <a:ext uri="{FF2B5EF4-FFF2-40B4-BE49-F238E27FC236}">
                <a16:creationId xmlns:a16="http://schemas.microsoft.com/office/drawing/2014/main" id="{8C4ADB15-09A1-12EA-1575-959BC34D6AF0}"/>
              </a:ext>
            </a:extLst>
          </p:cNvPr>
          <p:cNvCxnSpPr>
            <a:cxnSpLocks/>
          </p:cNvCxnSpPr>
          <p:nvPr/>
        </p:nvCxnSpPr>
        <p:spPr>
          <a:xfrm flipV="1">
            <a:off x="2797419" y="2216182"/>
            <a:ext cx="1818722" cy="99679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59" name="Connector: Elbow 58">
            <a:extLst>
              <a:ext uri="{FF2B5EF4-FFF2-40B4-BE49-F238E27FC236}">
                <a16:creationId xmlns:a16="http://schemas.microsoft.com/office/drawing/2014/main" id="{52AA8EE5-ED12-00FB-7206-216D1B90A1C7}"/>
              </a:ext>
            </a:extLst>
          </p:cNvPr>
          <p:cNvCxnSpPr>
            <a:cxnSpLocks/>
          </p:cNvCxnSpPr>
          <p:nvPr/>
        </p:nvCxnSpPr>
        <p:spPr>
          <a:xfrm rot="10800000">
            <a:off x="8169169" y="1916832"/>
            <a:ext cx="1803582" cy="807958"/>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0B3B700E-E8FB-15BA-7BF3-B630DDD27FF8}"/>
              </a:ext>
            </a:extLst>
          </p:cNvPr>
          <p:cNvSpPr txBox="1"/>
          <p:nvPr/>
        </p:nvSpPr>
        <p:spPr>
          <a:xfrm>
            <a:off x="3352306" y="116632"/>
            <a:ext cx="5552006" cy="646331"/>
          </a:xfrm>
          <a:prstGeom prst="rect">
            <a:avLst/>
          </a:prstGeom>
          <a:noFill/>
        </p:spPr>
        <p:txBody>
          <a:bodyPr wrap="square" rtlCol="0">
            <a:spAutoFit/>
          </a:bodyPr>
          <a:lstStyle/>
          <a:p>
            <a:pPr algn="ctr"/>
            <a:r>
              <a:rPr lang="en-IN" sz="3600" u="sng" dirty="0">
                <a:solidFill>
                  <a:schemeClr val="accent3"/>
                </a:solidFill>
                <a:latin typeface="Times New Roman" panose="02020603050405020304" pitchFamily="18" charset="0"/>
                <a:cs typeface="Times New Roman" panose="02020603050405020304" pitchFamily="18" charset="0"/>
              </a:rPr>
              <a:t>Architecture</a:t>
            </a:r>
          </a:p>
        </p:txBody>
      </p:sp>
    </p:spTree>
    <p:extLst>
      <p:ext uri="{BB962C8B-B14F-4D97-AF65-F5344CB8AC3E}">
        <p14:creationId xmlns:p14="http://schemas.microsoft.com/office/powerpoint/2010/main" val="1364423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5848B-3B49-24BC-7E32-3D3347FDCC7E}"/>
              </a:ext>
            </a:extLst>
          </p:cNvPr>
          <p:cNvSpPr txBox="1"/>
          <p:nvPr/>
        </p:nvSpPr>
        <p:spPr>
          <a:xfrm>
            <a:off x="796097" y="362664"/>
            <a:ext cx="9115124" cy="707886"/>
          </a:xfrm>
          <a:prstGeom prst="rect">
            <a:avLst/>
          </a:prstGeom>
          <a:noFill/>
        </p:spPr>
        <p:txBody>
          <a:bodyPr wrap="square" rtlCol="0">
            <a:spAutoFit/>
          </a:bodyPr>
          <a:lstStyle/>
          <a:p>
            <a:pPr algn="ctr"/>
            <a:r>
              <a:rPr lang="en-IN" sz="4000" b="1" u="sng" dirty="0">
                <a:latin typeface="Times New Roman" panose="02020603050405020304" pitchFamily="18" charset="0"/>
                <a:cs typeface="Times New Roman" panose="02020603050405020304" pitchFamily="18" charset="0"/>
              </a:rPr>
              <a:t>DATA FLOW DIAGRAM</a:t>
            </a:r>
          </a:p>
        </p:txBody>
      </p:sp>
      <p:sp>
        <p:nvSpPr>
          <p:cNvPr id="2" name="Rectangle 1">
            <a:extLst>
              <a:ext uri="{FF2B5EF4-FFF2-40B4-BE49-F238E27FC236}">
                <a16:creationId xmlns:a16="http://schemas.microsoft.com/office/drawing/2014/main" id="{1C17E1F4-46CF-AFF7-BD55-B57F5627416C}"/>
              </a:ext>
            </a:extLst>
          </p:cNvPr>
          <p:cNvSpPr/>
          <p:nvPr/>
        </p:nvSpPr>
        <p:spPr>
          <a:xfrm>
            <a:off x="7486285" y="3122806"/>
            <a:ext cx="1800200" cy="6165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Upload</a:t>
            </a:r>
          </a:p>
        </p:txBody>
      </p:sp>
      <p:cxnSp>
        <p:nvCxnSpPr>
          <p:cNvPr id="5" name="Straight Connector 4">
            <a:extLst>
              <a:ext uri="{FF2B5EF4-FFF2-40B4-BE49-F238E27FC236}">
                <a16:creationId xmlns:a16="http://schemas.microsoft.com/office/drawing/2014/main" id="{0F5C9F8D-D81E-F586-C9E4-3BC88AD1D6D0}"/>
              </a:ext>
            </a:extLst>
          </p:cNvPr>
          <p:cNvCxnSpPr>
            <a:cxnSpLocks/>
          </p:cNvCxnSpPr>
          <p:nvPr/>
        </p:nvCxnSpPr>
        <p:spPr>
          <a:xfrm>
            <a:off x="7486284" y="4004109"/>
            <a:ext cx="1983951" cy="0"/>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98653D09-BF17-A0E8-8270-63D39BE05868}"/>
              </a:ext>
            </a:extLst>
          </p:cNvPr>
          <p:cNvCxnSpPr>
            <a:cxnSpLocks/>
          </p:cNvCxnSpPr>
          <p:nvPr/>
        </p:nvCxnSpPr>
        <p:spPr>
          <a:xfrm>
            <a:off x="7486284" y="4293096"/>
            <a:ext cx="1983951" cy="0"/>
          </a:xfrm>
          <a:prstGeom prst="line">
            <a:avLst/>
          </a:prstGeom>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DF40A846-8D7F-097F-4D91-5508F819E339}"/>
              </a:ext>
            </a:extLst>
          </p:cNvPr>
          <p:cNvSpPr txBox="1"/>
          <p:nvPr/>
        </p:nvSpPr>
        <p:spPr>
          <a:xfrm>
            <a:off x="7706679" y="3970833"/>
            <a:ext cx="1224136" cy="338554"/>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Database</a:t>
            </a:r>
          </a:p>
        </p:txBody>
      </p:sp>
      <p:sp>
        <p:nvSpPr>
          <p:cNvPr id="22" name="Rectangle 21">
            <a:extLst>
              <a:ext uri="{FF2B5EF4-FFF2-40B4-BE49-F238E27FC236}">
                <a16:creationId xmlns:a16="http://schemas.microsoft.com/office/drawing/2014/main" id="{9E922234-B9BF-C4F3-1C2E-3D88F5434990}"/>
              </a:ext>
            </a:extLst>
          </p:cNvPr>
          <p:cNvSpPr/>
          <p:nvPr/>
        </p:nvSpPr>
        <p:spPr>
          <a:xfrm>
            <a:off x="7774316" y="4725144"/>
            <a:ext cx="1300151" cy="576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Student</a:t>
            </a:r>
          </a:p>
        </p:txBody>
      </p:sp>
      <p:sp>
        <p:nvSpPr>
          <p:cNvPr id="23" name="Rectangle 22">
            <a:extLst>
              <a:ext uri="{FF2B5EF4-FFF2-40B4-BE49-F238E27FC236}">
                <a16:creationId xmlns:a16="http://schemas.microsoft.com/office/drawing/2014/main" id="{3E583B16-5012-D8C0-DC21-0409E0D8836E}"/>
              </a:ext>
            </a:extLst>
          </p:cNvPr>
          <p:cNvSpPr/>
          <p:nvPr/>
        </p:nvSpPr>
        <p:spPr>
          <a:xfrm>
            <a:off x="5053363" y="5685623"/>
            <a:ext cx="1504368" cy="5760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Login page</a:t>
            </a:r>
          </a:p>
        </p:txBody>
      </p:sp>
      <p:sp>
        <p:nvSpPr>
          <p:cNvPr id="24" name="Rectangle 23">
            <a:extLst>
              <a:ext uri="{FF2B5EF4-FFF2-40B4-BE49-F238E27FC236}">
                <a16:creationId xmlns:a16="http://schemas.microsoft.com/office/drawing/2014/main" id="{0D662C82-4CF2-66D5-DD9E-963C2E4EB6EC}"/>
              </a:ext>
            </a:extLst>
          </p:cNvPr>
          <p:cNvSpPr/>
          <p:nvPr/>
        </p:nvSpPr>
        <p:spPr>
          <a:xfrm>
            <a:off x="2262174" y="5360023"/>
            <a:ext cx="1512168" cy="5760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Attendance</a:t>
            </a:r>
          </a:p>
        </p:txBody>
      </p:sp>
      <p:sp>
        <p:nvSpPr>
          <p:cNvPr id="25" name="Rectangle 24">
            <a:extLst>
              <a:ext uri="{FF2B5EF4-FFF2-40B4-BE49-F238E27FC236}">
                <a16:creationId xmlns:a16="http://schemas.microsoft.com/office/drawing/2014/main" id="{BC9B24A5-8494-4FF7-CFFE-9A11CF2288D4}"/>
              </a:ext>
            </a:extLst>
          </p:cNvPr>
          <p:cNvSpPr/>
          <p:nvPr/>
        </p:nvSpPr>
        <p:spPr>
          <a:xfrm>
            <a:off x="1865995" y="3789040"/>
            <a:ext cx="1716468" cy="10081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Topics covered on particular Day</a:t>
            </a:r>
          </a:p>
        </p:txBody>
      </p:sp>
      <p:sp>
        <p:nvSpPr>
          <p:cNvPr id="26" name="Rectangle 25">
            <a:extLst>
              <a:ext uri="{FF2B5EF4-FFF2-40B4-BE49-F238E27FC236}">
                <a16:creationId xmlns:a16="http://schemas.microsoft.com/office/drawing/2014/main" id="{DF7FD25A-6D2E-57FE-CD52-4F195BBE29B6}"/>
              </a:ext>
            </a:extLst>
          </p:cNvPr>
          <p:cNvSpPr/>
          <p:nvPr/>
        </p:nvSpPr>
        <p:spPr>
          <a:xfrm>
            <a:off x="2015546" y="3024681"/>
            <a:ext cx="1085769" cy="50405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Notes</a:t>
            </a:r>
          </a:p>
        </p:txBody>
      </p:sp>
      <p:sp>
        <p:nvSpPr>
          <p:cNvPr id="27" name="Rectangle 26">
            <a:extLst>
              <a:ext uri="{FF2B5EF4-FFF2-40B4-BE49-F238E27FC236}">
                <a16:creationId xmlns:a16="http://schemas.microsoft.com/office/drawing/2014/main" id="{C89A9879-C3E4-18FE-E97A-348A479E534E}"/>
              </a:ext>
            </a:extLst>
          </p:cNvPr>
          <p:cNvSpPr/>
          <p:nvPr/>
        </p:nvSpPr>
        <p:spPr>
          <a:xfrm>
            <a:off x="2157692" y="2046775"/>
            <a:ext cx="1296144" cy="6068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Downloads</a:t>
            </a:r>
          </a:p>
        </p:txBody>
      </p:sp>
      <p:sp>
        <p:nvSpPr>
          <p:cNvPr id="28" name="Rectangle 27">
            <a:extLst>
              <a:ext uri="{FF2B5EF4-FFF2-40B4-BE49-F238E27FC236}">
                <a16:creationId xmlns:a16="http://schemas.microsoft.com/office/drawing/2014/main" id="{1F0A85DB-9A4A-4721-9D2C-5680AAD73ABB}"/>
              </a:ext>
            </a:extLst>
          </p:cNvPr>
          <p:cNvSpPr/>
          <p:nvPr/>
        </p:nvSpPr>
        <p:spPr>
          <a:xfrm>
            <a:off x="4763460" y="1986093"/>
            <a:ext cx="1728192" cy="8309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Faculty contact Numbers</a:t>
            </a:r>
          </a:p>
        </p:txBody>
      </p:sp>
      <p:sp>
        <p:nvSpPr>
          <p:cNvPr id="29" name="Rectangle 28">
            <a:extLst>
              <a:ext uri="{FF2B5EF4-FFF2-40B4-BE49-F238E27FC236}">
                <a16:creationId xmlns:a16="http://schemas.microsoft.com/office/drawing/2014/main" id="{E66932D9-E101-C8A4-1B78-E17C609E3274}"/>
              </a:ext>
            </a:extLst>
          </p:cNvPr>
          <p:cNvSpPr/>
          <p:nvPr/>
        </p:nvSpPr>
        <p:spPr>
          <a:xfrm>
            <a:off x="7590564" y="2046775"/>
            <a:ext cx="1340251" cy="5760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Admin</a:t>
            </a:r>
          </a:p>
        </p:txBody>
      </p:sp>
      <p:sp>
        <p:nvSpPr>
          <p:cNvPr id="30" name="Oval 29">
            <a:extLst>
              <a:ext uri="{FF2B5EF4-FFF2-40B4-BE49-F238E27FC236}">
                <a16:creationId xmlns:a16="http://schemas.microsoft.com/office/drawing/2014/main" id="{B58E9ED3-BF04-16AE-7600-2F1FD41A593B}"/>
              </a:ext>
            </a:extLst>
          </p:cNvPr>
          <p:cNvSpPr/>
          <p:nvPr/>
        </p:nvSpPr>
        <p:spPr>
          <a:xfrm>
            <a:off x="4775830" y="3669399"/>
            <a:ext cx="1895117" cy="100811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latin typeface="Times New Roman" panose="02020603050405020304" pitchFamily="18" charset="0"/>
                <a:cs typeface="Times New Roman" panose="02020603050405020304" pitchFamily="18" charset="0"/>
              </a:rPr>
              <a:t>Study Syn</a:t>
            </a:r>
          </a:p>
        </p:txBody>
      </p:sp>
      <p:cxnSp>
        <p:nvCxnSpPr>
          <p:cNvPr id="35" name="Straight Arrow Connector 34">
            <a:extLst>
              <a:ext uri="{FF2B5EF4-FFF2-40B4-BE49-F238E27FC236}">
                <a16:creationId xmlns:a16="http://schemas.microsoft.com/office/drawing/2014/main" id="{B21A7A55-B7F6-B05E-D719-9A7D280D9F54}"/>
              </a:ext>
            </a:extLst>
          </p:cNvPr>
          <p:cNvCxnSpPr>
            <a:cxnSpLocks/>
            <a:stCxn id="30" idx="0"/>
          </p:cNvCxnSpPr>
          <p:nvPr/>
        </p:nvCxnSpPr>
        <p:spPr>
          <a:xfrm flipH="1" flipV="1">
            <a:off x="5723387" y="2788834"/>
            <a:ext cx="2" cy="88056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3D228458-2587-8D4A-2E89-54794A0AACA6}"/>
              </a:ext>
            </a:extLst>
          </p:cNvPr>
          <p:cNvCxnSpPr>
            <a:cxnSpLocks/>
          </p:cNvCxnSpPr>
          <p:nvPr/>
        </p:nvCxnSpPr>
        <p:spPr>
          <a:xfrm flipH="1">
            <a:off x="3756239" y="4634082"/>
            <a:ext cx="1597420" cy="93115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E3126323-DB25-9B2B-88C9-1385E0C1A711}"/>
              </a:ext>
            </a:extLst>
          </p:cNvPr>
          <p:cNvCxnSpPr>
            <a:cxnSpLocks/>
            <a:endCxn id="26" idx="3"/>
          </p:cNvCxnSpPr>
          <p:nvPr/>
        </p:nvCxnSpPr>
        <p:spPr>
          <a:xfrm flipH="1" flipV="1">
            <a:off x="3101315" y="3276709"/>
            <a:ext cx="1716468" cy="7274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65FAD8CB-1A7D-FA92-A1FB-A3A5AC0BA1AA}"/>
              </a:ext>
            </a:extLst>
          </p:cNvPr>
          <p:cNvCxnSpPr>
            <a:cxnSpLocks/>
            <a:stCxn id="30" idx="1"/>
            <a:endCxn id="27" idx="3"/>
          </p:cNvCxnSpPr>
          <p:nvPr/>
        </p:nvCxnSpPr>
        <p:spPr>
          <a:xfrm flipH="1" flipV="1">
            <a:off x="3453836" y="2350209"/>
            <a:ext cx="1599527" cy="14668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82B8A371-460E-3A19-5CDD-D6C40FD9E9F7}"/>
              </a:ext>
            </a:extLst>
          </p:cNvPr>
          <p:cNvCxnSpPr/>
          <p:nvPr/>
        </p:nvCxnSpPr>
        <p:spPr>
          <a:xfrm flipH="1">
            <a:off x="3582463" y="4373670"/>
            <a:ext cx="127412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8" name="Straight Arrow Connector 47">
            <a:extLst>
              <a:ext uri="{FF2B5EF4-FFF2-40B4-BE49-F238E27FC236}">
                <a16:creationId xmlns:a16="http://schemas.microsoft.com/office/drawing/2014/main" id="{B352AF7C-2496-0E7E-891D-75093186B647}"/>
              </a:ext>
            </a:extLst>
          </p:cNvPr>
          <p:cNvCxnSpPr>
            <a:cxnSpLocks/>
          </p:cNvCxnSpPr>
          <p:nvPr/>
        </p:nvCxnSpPr>
        <p:spPr>
          <a:xfrm flipH="1" flipV="1">
            <a:off x="5658458" y="4677511"/>
            <a:ext cx="80753" cy="97878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1908BC48-1FD2-CB44-E4EF-5D893ECE185E}"/>
              </a:ext>
            </a:extLst>
          </p:cNvPr>
          <p:cNvCxnSpPr>
            <a:stCxn id="30" idx="6"/>
          </p:cNvCxnSpPr>
          <p:nvPr/>
        </p:nvCxnSpPr>
        <p:spPr>
          <a:xfrm>
            <a:off x="6670947" y="4173455"/>
            <a:ext cx="742612"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66" name="Connector: Elbow 65">
            <a:extLst>
              <a:ext uri="{FF2B5EF4-FFF2-40B4-BE49-F238E27FC236}">
                <a16:creationId xmlns:a16="http://schemas.microsoft.com/office/drawing/2014/main" id="{EFB51D80-E7B8-CDD7-1D72-34A21DE6F157}"/>
              </a:ext>
            </a:extLst>
          </p:cNvPr>
          <p:cNvCxnSpPr>
            <a:cxnSpLocks/>
            <a:endCxn id="2" idx="1"/>
          </p:cNvCxnSpPr>
          <p:nvPr/>
        </p:nvCxnSpPr>
        <p:spPr>
          <a:xfrm flipV="1">
            <a:off x="6578447" y="3431071"/>
            <a:ext cx="907838" cy="539762"/>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70" name="Connector: Elbow 69">
            <a:extLst>
              <a:ext uri="{FF2B5EF4-FFF2-40B4-BE49-F238E27FC236}">
                <a16:creationId xmlns:a16="http://schemas.microsoft.com/office/drawing/2014/main" id="{74FF7357-9E1F-2618-55FD-A4F9B72DC189}"/>
              </a:ext>
            </a:extLst>
          </p:cNvPr>
          <p:cNvCxnSpPr>
            <a:endCxn id="30" idx="5"/>
          </p:cNvCxnSpPr>
          <p:nvPr/>
        </p:nvCxnSpPr>
        <p:spPr>
          <a:xfrm rot="10800000">
            <a:off x="6393415" y="4529876"/>
            <a:ext cx="1300149" cy="613210"/>
          </a:xfrm>
          <a:prstGeom prst="bentConnector2">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79" name="Connector: Elbow 78">
            <a:extLst>
              <a:ext uri="{FF2B5EF4-FFF2-40B4-BE49-F238E27FC236}">
                <a16:creationId xmlns:a16="http://schemas.microsoft.com/office/drawing/2014/main" id="{4F834BA3-840F-E75A-3A19-05DE3D5CEED8}"/>
              </a:ext>
            </a:extLst>
          </p:cNvPr>
          <p:cNvCxnSpPr/>
          <p:nvPr/>
        </p:nvCxnSpPr>
        <p:spPr>
          <a:xfrm rot="10800000" flipV="1">
            <a:off x="6233463" y="2429426"/>
            <a:ext cx="1368152" cy="1275298"/>
          </a:xfrm>
          <a:prstGeom prst="bentConnector3">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308B5377-CC91-46C4-E3CC-1EE2A3D59F5C}"/>
              </a:ext>
            </a:extLst>
          </p:cNvPr>
          <p:cNvCxnSpPr>
            <a:cxnSpLocks/>
            <a:stCxn id="2" idx="2"/>
          </p:cNvCxnSpPr>
          <p:nvPr/>
        </p:nvCxnSpPr>
        <p:spPr>
          <a:xfrm>
            <a:off x="8386384" y="3739336"/>
            <a:ext cx="0" cy="288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32228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248FFC6-7DD8-AD32-6500-CB65A331C30C}"/>
              </a:ext>
            </a:extLst>
          </p:cNvPr>
          <p:cNvSpPr txBox="1"/>
          <p:nvPr/>
        </p:nvSpPr>
        <p:spPr>
          <a:xfrm>
            <a:off x="1703512" y="548680"/>
            <a:ext cx="7416824" cy="707886"/>
          </a:xfrm>
          <a:prstGeom prst="rect">
            <a:avLst/>
          </a:prstGeom>
          <a:noFill/>
        </p:spPr>
        <p:txBody>
          <a:bodyPr wrap="square" rtlCol="0">
            <a:spAutoFit/>
          </a:bodyPr>
          <a:lstStyle/>
          <a:p>
            <a:pPr algn="ctr"/>
            <a:r>
              <a:rPr lang="en-IN" sz="4000" b="1" u="sng" dirty="0">
                <a:solidFill>
                  <a:schemeClr val="bg1"/>
                </a:solidFill>
                <a:latin typeface="Times New Roman" panose="02020603050405020304" pitchFamily="18" charset="0"/>
                <a:cs typeface="Times New Roman" panose="02020603050405020304" pitchFamily="18" charset="0"/>
              </a:rPr>
              <a:t>FLOW CHART</a:t>
            </a:r>
          </a:p>
        </p:txBody>
      </p:sp>
      <p:sp>
        <p:nvSpPr>
          <p:cNvPr id="13" name="Oval 12">
            <a:extLst>
              <a:ext uri="{FF2B5EF4-FFF2-40B4-BE49-F238E27FC236}">
                <a16:creationId xmlns:a16="http://schemas.microsoft.com/office/drawing/2014/main" id="{D239391B-96DB-FD04-3095-E0A4A55622AD}"/>
              </a:ext>
            </a:extLst>
          </p:cNvPr>
          <p:cNvSpPr/>
          <p:nvPr/>
        </p:nvSpPr>
        <p:spPr>
          <a:xfrm>
            <a:off x="5339916" y="1340768"/>
            <a:ext cx="1512168" cy="584775"/>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solidFill>
                <a:latin typeface="Times New Roman" panose="02020603050405020304" pitchFamily="18" charset="0"/>
                <a:cs typeface="Times New Roman" panose="02020603050405020304" pitchFamily="18" charset="0"/>
              </a:rPr>
              <a:t>Start</a:t>
            </a:r>
          </a:p>
        </p:txBody>
      </p:sp>
      <p:cxnSp>
        <p:nvCxnSpPr>
          <p:cNvPr id="15" name="Straight Arrow Connector 14">
            <a:extLst>
              <a:ext uri="{FF2B5EF4-FFF2-40B4-BE49-F238E27FC236}">
                <a16:creationId xmlns:a16="http://schemas.microsoft.com/office/drawing/2014/main" id="{B4BEB63A-BDA0-249F-0992-EE111402E93A}"/>
              </a:ext>
            </a:extLst>
          </p:cNvPr>
          <p:cNvCxnSpPr>
            <a:cxnSpLocks/>
          </p:cNvCxnSpPr>
          <p:nvPr/>
        </p:nvCxnSpPr>
        <p:spPr>
          <a:xfrm>
            <a:off x="6096000" y="1925543"/>
            <a:ext cx="0" cy="2793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A66A6D8-0D72-7655-524A-9C819BA80923}"/>
              </a:ext>
            </a:extLst>
          </p:cNvPr>
          <p:cNvSpPr txBox="1"/>
          <p:nvPr/>
        </p:nvSpPr>
        <p:spPr>
          <a:xfrm>
            <a:off x="5339919" y="2203686"/>
            <a:ext cx="1512162" cy="338554"/>
          </a:xfrm>
          <a:prstGeom prst="rect">
            <a:avLst/>
          </a:prstGeom>
          <a:solidFill>
            <a:srgbClr val="FFC000"/>
          </a:solidFill>
        </p:spPr>
        <p:txBody>
          <a:bodyPr wrap="square" rtlCol="0">
            <a:spAutoFit/>
          </a:bodyPr>
          <a:lstStyle/>
          <a:p>
            <a:pPr algn="ctr"/>
            <a:r>
              <a:rPr lang="en-IN" sz="1600" dirty="0">
                <a:solidFill>
                  <a:schemeClr val="bg1"/>
                </a:solidFill>
                <a:latin typeface="Times New Roman" panose="02020603050405020304" pitchFamily="18" charset="0"/>
                <a:cs typeface="Times New Roman" panose="02020603050405020304" pitchFamily="18" charset="0"/>
              </a:rPr>
              <a:t>Login page</a:t>
            </a:r>
          </a:p>
        </p:txBody>
      </p:sp>
      <p:cxnSp>
        <p:nvCxnSpPr>
          <p:cNvPr id="19" name="Straight Arrow Connector 18">
            <a:extLst>
              <a:ext uri="{FF2B5EF4-FFF2-40B4-BE49-F238E27FC236}">
                <a16:creationId xmlns:a16="http://schemas.microsoft.com/office/drawing/2014/main" id="{AC55485B-61D5-3651-870E-827CC72A2530}"/>
              </a:ext>
            </a:extLst>
          </p:cNvPr>
          <p:cNvCxnSpPr>
            <a:cxnSpLocks/>
          </p:cNvCxnSpPr>
          <p:nvPr/>
        </p:nvCxnSpPr>
        <p:spPr>
          <a:xfrm>
            <a:off x="6096000" y="2573018"/>
            <a:ext cx="0" cy="2799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BC213B8-CB85-58FD-985F-FFFABED0F59E}"/>
              </a:ext>
            </a:extLst>
          </p:cNvPr>
          <p:cNvSpPr txBox="1"/>
          <p:nvPr/>
        </p:nvSpPr>
        <p:spPr>
          <a:xfrm>
            <a:off x="5339919" y="2861646"/>
            <a:ext cx="1512162" cy="338554"/>
          </a:xfrm>
          <a:prstGeom prst="rect">
            <a:avLst/>
          </a:prstGeom>
          <a:solidFill>
            <a:srgbClr val="FFC000"/>
          </a:solidFill>
        </p:spPr>
        <p:txBody>
          <a:bodyPr wrap="square" rtlCol="0">
            <a:spAutoFit/>
          </a:bodyPr>
          <a:lstStyle/>
          <a:p>
            <a:pPr algn="ctr"/>
            <a:r>
              <a:rPr lang="en-IN" sz="1600" dirty="0">
                <a:solidFill>
                  <a:schemeClr val="bg1"/>
                </a:solidFill>
                <a:latin typeface="Times New Roman" panose="02020603050405020304" pitchFamily="18" charset="0"/>
                <a:cs typeface="Times New Roman" panose="02020603050405020304" pitchFamily="18" charset="0"/>
              </a:rPr>
              <a:t>Login details</a:t>
            </a:r>
          </a:p>
        </p:txBody>
      </p:sp>
      <p:cxnSp>
        <p:nvCxnSpPr>
          <p:cNvPr id="21" name="Straight Arrow Connector 20">
            <a:extLst>
              <a:ext uri="{FF2B5EF4-FFF2-40B4-BE49-F238E27FC236}">
                <a16:creationId xmlns:a16="http://schemas.microsoft.com/office/drawing/2014/main" id="{F52CD68E-07BD-A0CD-F47F-0E559022768A}"/>
              </a:ext>
            </a:extLst>
          </p:cNvPr>
          <p:cNvCxnSpPr>
            <a:cxnSpLocks/>
          </p:cNvCxnSpPr>
          <p:nvPr/>
        </p:nvCxnSpPr>
        <p:spPr>
          <a:xfrm>
            <a:off x="6096000" y="3228945"/>
            <a:ext cx="0" cy="2000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Diamond 21">
            <a:extLst>
              <a:ext uri="{FF2B5EF4-FFF2-40B4-BE49-F238E27FC236}">
                <a16:creationId xmlns:a16="http://schemas.microsoft.com/office/drawing/2014/main" id="{37701830-B914-2165-68B8-96FCC62A9D01}"/>
              </a:ext>
            </a:extLst>
          </p:cNvPr>
          <p:cNvSpPr/>
          <p:nvPr/>
        </p:nvSpPr>
        <p:spPr>
          <a:xfrm>
            <a:off x="5152563" y="3439034"/>
            <a:ext cx="1886874" cy="695706"/>
          </a:xfrm>
          <a:prstGeom prst="diamond">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solidFill>
                <a:latin typeface="Times New Roman" panose="02020603050405020304" pitchFamily="18" charset="0"/>
                <a:cs typeface="Times New Roman" panose="02020603050405020304" pitchFamily="18" charset="0"/>
              </a:rPr>
              <a:t>Valid</a:t>
            </a:r>
          </a:p>
        </p:txBody>
      </p:sp>
      <p:cxnSp>
        <p:nvCxnSpPr>
          <p:cNvPr id="23" name="Straight Arrow Connector 22">
            <a:extLst>
              <a:ext uri="{FF2B5EF4-FFF2-40B4-BE49-F238E27FC236}">
                <a16:creationId xmlns:a16="http://schemas.microsoft.com/office/drawing/2014/main" id="{FA073612-E65F-FA81-1CCB-150AE9B7216F}"/>
              </a:ext>
            </a:extLst>
          </p:cNvPr>
          <p:cNvCxnSpPr>
            <a:cxnSpLocks/>
          </p:cNvCxnSpPr>
          <p:nvPr/>
        </p:nvCxnSpPr>
        <p:spPr>
          <a:xfrm>
            <a:off x="6096000" y="4144152"/>
            <a:ext cx="0" cy="220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2C0A41E-8332-4C4E-F393-53C9D73DEA26}"/>
              </a:ext>
            </a:extLst>
          </p:cNvPr>
          <p:cNvSpPr txBox="1"/>
          <p:nvPr/>
        </p:nvSpPr>
        <p:spPr>
          <a:xfrm>
            <a:off x="5317221" y="4375839"/>
            <a:ext cx="1512162" cy="338554"/>
          </a:xfrm>
          <a:prstGeom prst="rect">
            <a:avLst/>
          </a:prstGeom>
          <a:solidFill>
            <a:srgbClr val="FFC000"/>
          </a:solidFill>
        </p:spPr>
        <p:txBody>
          <a:bodyPr wrap="square" rtlCol="0">
            <a:spAutoFit/>
          </a:bodyPr>
          <a:lstStyle/>
          <a:p>
            <a:pPr algn="ctr"/>
            <a:r>
              <a:rPr lang="en-IN" sz="1600" dirty="0">
                <a:solidFill>
                  <a:schemeClr val="bg1"/>
                </a:solidFill>
                <a:latin typeface="Times New Roman" panose="02020603050405020304" pitchFamily="18" charset="0"/>
                <a:cs typeface="Times New Roman" panose="02020603050405020304" pitchFamily="18" charset="0"/>
              </a:rPr>
              <a:t>Menu</a:t>
            </a:r>
          </a:p>
        </p:txBody>
      </p:sp>
      <p:sp>
        <p:nvSpPr>
          <p:cNvPr id="27" name="Diamond 26">
            <a:extLst>
              <a:ext uri="{FF2B5EF4-FFF2-40B4-BE49-F238E27FC236}">
                <a16:creationId xmlns:a16="http://schemas.microsoft.com/office/drawing/2014/main" id="{2BC12FE0-C568-DB90-FDB5-63052087892C}"/>
              </a:ext>
            </a:extLst>
          </p:cNvPr>
          <p:cNvSpPr/>
          <p:nvPr/>
        </p:nvSpPr>
        <p:spPr>
          <a:xfrm>
            <a:off x="5242572" y="4987602"/>
            <a:ext cx="1706856" cy="695706"/>
          </a:xfrm>
          <a:prstGeom prst="diamond">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solidFill>
                <a:latin typeface="Times New Roman" panose="02020603050405020304" pitchFamily="18" charset="0"/>
                <a:cs typeface="Times New Roman" panose="02020603050405020304" pitchFamily="18" charset="0"/>
              </a:rPr>
              <a:t>Choose</a:t>
            </a:r>
          </a:p>
        </p:txBody>
      </p:sp>
      <p:cxnSp>
        <p:nvCxnSpPr>
          <p:cNvPr id="38" name="Straight Arrow Connector 37">
            <a:extLst>
              <a:ext uri="{FF2B5EF4-FFF2-40B4-BE49-F238E27FC236}">
                <a16:creationId xmlns:a16="http://schemas.microsoft.com/office/drawing/2014/main" id="{68D7283A-2FAE-9D31-AD25-116489EDA18A}"/>
              </a:ext>
            </a:extLst>
          </p:cNvPr>
          <p:cNvCxnSpPr>
            <a:cxnSpLocks/>
          </p:cNvCxnSpPr>
          <p:nvPr/>
        </p:nvCxnSpPr>
        <p:spPr>
          <a:xfrm>
            <a:off x="6096000" y="4745171"/>
            <a:ext cx="0" cy="220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7EB4DB96-02B6-F103-E284-307E526674E0}"/>
              </a:ext>
            </a:extLst>
          </p:cNvPr>
          <p:cNvCxnSpPr>
            <a:cxnSpLocks/>
          </p:cNvCxnSpPr>
          <p:nvPr/>
        </p:nvCxnSpPr>
        <p:spPr>
          <a:xfrm>
            <a:off x="6096000" y="5683308"/>
            <a:ext cx="0" cy="220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BC9F1E91-0996-06FB-D9DF-FE8F08419A70}"/>
              </a:ext>
            </a:extLst>
          </p:cNvPr>
          <p:cNvSpPr txBox="1"/>
          <p:nvPr/>
        </p:nvSpPr>
        <p:spPr>
          <a:xfrm>
            <a:off x="5310297" y="5904260"/>
            <a:ext cx="1512162" cy="338554"/>
          </a:xfrm>
          <a:prstGeom prst="rect">
            <a:avLst/>
          </a:prstGeom>
          <a:solidFill>
            <a:srgbClr val="FFC000"/>
          </a:solidFill>
        </p:spPr>
        <p:txBody>
          <a:bodyPr wrap="square" rtlCol="0">
            <a:spAutoFit/>
          </a:bodyPr>
          <a:lstStyle/>
          <a:p>
            <a:pPr algn="ctr"/>
            <a:r>
              <a:rPr lang="en-IN" sz="1600" dirty="0">
                <a:solidFill>
                  <a:schemeClr val="bg1"/>
                </a:solidFill>
                <a:latin typeface="Times New Roman" panose="02020603050405020304" pitchFamily="18" charset="0"/>
                <a:cs typeface="Times New Roman" panose="02020603050405020304" pitchFamily="18" charset="0"/>
              </a:rPr>
              <a:t>Display </a:t>
            </a:r>
          </a:p>
        </p:txBody>
      </p:sp>
      <p:cxnSp>
        <p:nvCxnSpPr>
          <p:cNvPr id="44" name="Straight Connector 43">
            <a:extLst>
              <a:ext uri="{FF2B5EF4-FFF2-40B4-BE49-F238E27FC236}">
                <a16:creationId xmlns:a16="http://schemas.microsoft.com/office/drawing/2014/main" id="{7377050E-9C29-EC1B-D6DE-903C0EA8D1B6}"/>
              </a:ext>
            </a:extLst>
          </p:cNvPr>
          <p:cNvCxnSpPr>
            <a:cxnSpLocks/>
            <a:stCxn id="27" idx="3"/>
          </p:cNvCxnSpPr>
          <p:nvPr/>
        </p:nvCxnSpPr>
        <p:spPr>
          <a:xfrm>
            <a:off x="6949428" y="5335455"/>
            <a:ext cx="1283955" cy="2321"/>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1B57BAC-A632-BDF0-44C9-F5F20115855A}"/>
              </a:ext>
            </a:extLst>
          </p:cNvPr>
          <p:cNvCxnSpPr>
            <a:cxnSpLocks/>
          </p:cNvCxnSpPr>
          <p:nvPr/>
        </p:nvCxnSpPr>
        <p:spPr>
          <a:xfrm>
            <a:off x="8228351" y="4719239"/>
            <a:ext cx="0" cy="173409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937DD100-623F-E97B-D1B2-58AEDC2A8FEC}"/>
              </a:ext>
            </a:extLst>
          </p:cNvPr>
          <p:cNvCxnSpPr/>
          <p:nvPr/>
        </p:nvCxnSpPr>
        <p:spPr>
          <a:xfrm>
            <a:off x="8228351" y="4719239"/>
            <a:ext cx="4320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CF78ED67-4FA8-654D-0F93-1FFED263B231}"/>
              </a:ext>
            </a:extLst>
          </p:cNvPr>
          <p:cNvCxnSpPr/>
          <p:nvPr/>
        </p:nvCxnSpPr>
        <p:spPr>
          <a:xfrm>
            <a:off x="8228351" y="5335455"/>
            <a:ext cx="4320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4563384-0625-7779-1378-5274E8AEBAEB}"/>
              </a:ext>
            </a:extLst>
          </p:cNvPr>
          <p:cNvCxnSpPr/>
          <p:nvPr/>
        </p:nvCxnSpPr>
        <p:spPr>
          <a:xfrm>
            <a:off x="8228351" y="5928413"/>
            <a:ext cx="4320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9B6803FF-3010-B6AA-899D-342A8292248A}"/>
              </a:ext>
            </a:extLst>
          </p:cNvPr>
          <p:cNvCxnSpPr/>
          <p:nvPr/>
        </p:nvCxnSpPr>
        <p:spPr>
          <a:xfrm>
            <a:off x="8220207" y="6453336"/>
            <a:ext cx="4320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48" name="TextBox 2047">
            <a:extLst>
              <a:ext uri="{FF2B5EF4-FFF2-40B4-BE49-F238E27FC236}">
                <a16:creationId xmlns:a16="http://schemas.microsoft.com/office/drawing/2014/main" id="{D035AE49-AF8A-7013-B31F-40116767BBDB}"/>
              </a:ext>
            </a:extLst>
          </p:cNvPr>
          <p:cNvSpPr txBox="1"/>
          <p:nvPr/>
        </p:nvSpPr>
        <p:spPr>
          <a:xfrm>
            <a:off x="8684136" y="4565351"/>
            <a:ext cx="3172503" cy="338554"/>
          </a:xfrm>
          <a:prstGeom prst="rect">
            <a:avLst/>
          </a:prstGeom>
          <a:solidFill>
            <a:srgbClr val="FFC000"/>
          </a:solidFill>
        </p:spPr>
        <p:txBody>
          <a:bodyPr wrap="square" rtlCol="0">
            <a:spAutoFit/>
          </a:bodyPr>
          <a:lstStyle/>
          <a:p>
            <a:r>
              <a:rPr lang="en-IN" sz="1600" dirty="0">
                <a:solidFill>
                  <a:schemeClr val="bg1"/>
                </a:solidFill>
                <a:latin typeface="Times New Roman" panose="02020603050405020304" pitchFamily="18" charset="0"/>
                <a:cs typeface="Times New Roman" panose="02020603050405020304" pitchFamily="18" charset="0"/>
              </a:rPr>
              <a:t>Topics covered on a particular day</a:t>
            </a:r>
          </a:p>
        </p:txBody>
      </p:sp>
      <p:sp>
        <p:nvSpPr>
          <p:cNvPr id="2049" name="TextBox 2048">
            <a:extLst>
              <a:ext uri="{FF2B5EF4-FFF2-40B4-BE49-F238E27FC236}">
                <a16:creationId xmlns:a16="http://schemas.microsoft.com/office/drawing/2014/main" id="{87D864A7-0C89-D22F-704A-AEDB7AD3445E}"/>
              </a:ext>
            </a:extLst>
          </p:cNvPr>
          <p:cNvSpPr txBox="1"/>
          <p:nvPr/>
        </p:nvSpPr>
        <p:spPr>
          <a:xfrm>
            <a:off x="8670299" y="5170545"/>
            <a:ext cx="3172501" cy="338554"/>
          </a:xfrm>
          <a:prstGeom prst="rect">
            <a:avLst/>
          </a:prstGeom>
          <a:solidFill>
            <a:srgbClr val="FFC000"/>
          </a:solidFill>
        </p:spPr>
        <p:txBody>
          <a:bodyPr wrap="square" rtlCol="0">
            <a:spAutoFit/>
          </a:bodyPr>
          <a:lstStyle/>
          <a:p>
            <a:r>
              <a:rPr lang="en-IN" sz="1600" dirty="0">
                <a:solidFill>
                  <a:schemeClr val="bg1"/>
                </a:solidFill>
                <a:latin typeface="Times New Roman" panose="02020603050405020304" pitchFamily="18" charset="0"/>
                <a:cs typeface="Times New Roman" panose="02020603050405020304" pitchFamily="18" charset="0"/>
              </a:rPr>
              <a:t>Daily Attendance</a:t>
            </a:r>
          </a:p>
        </p:txBody>
      </p:sp>
      <p:sp>
        <p:nvSpPr>
          <p:cNvPr id="2050" name="TextBox 2049">
            <a:extLst>
              <a:ext uri="{FF2B5EF4-FFF2-40B4-BE49-F238E27FC236}">
                <a16:creationId xmlns:a16="http://schemas.microsoft.com/office/drawing/2014/main" id="{D7E70B4E-304F-4E02-D31C-CF3628E9EBFD}"/>
              </a:ext>
            </a:extLst>
          </p:cNvPr>
          <p:cNvSpPr txBox="1"/>
          <p:nvPr/>
        </p:nvSpPr>
        <p:spPr>
          <a:xfrm>
            <a:off x="8684390" y="5755645"/>
            <a:ext cx="3172248" cy="338554"/>
          </a:xfrm>
          <a:prstGeom prst="rect">
            <a:avLst/>
          </a:prstGeom>
          <a:solidFill>
            <a:srgbClr val="FFC000"/>
          </a:solidFill>
        </p:spPr>
        <p:txBody>
          <a:bodyPr wrap="square" rtlCol="0">
            <a:spAutoFit/>
          </a:bodyPr>
          <a:lstStyle/>
          <a:p>
            <a:r>
              <a:rPr lang="en-IN" sz="1600" dirty="0">
                <a:solidFill>
                  <a:schemeClr val="bg1"/>
                </a:solidFill>
                <a:latin typeface="Times New Roman" panose="02020603050405020304" pitchFamily="18" charset="0"/>
                <a:cs typeface="Times New Roman" panose="02020603050405020304" pitchFamily="18" charset="0"/>
              </a:rPr>
              <a:t>Faculty contact numbers</a:t>
            </a:r>
          </a:p>
        </p:txBody>
      </p:sp>
      <p:sp>
        <p:nvSpPr>
          <p:cNvPr id="2051" name="TextBox 2050">
            <a:extLst>
              <a:ext uri="{FF2B5EF4-FFF2-40B4-BE49-F238E27FC236}">
                <a16:creationId xmlns:a16="http://schemas.microsoft.com/office/drawing/2014/main" id="{B60F24FA-D805-E89A-5B5B-C302697C833D}"/>
              </a:ext>
            </a:extLst>
          </p:cNvPr>
          <p:cNvSpPr txBox="1"/>
          <p:nvPr/>
        </p:nvSpPr>
        <p:spPr>
          <a:xfrm>
            <a:off x="8684135" y="6265384"/>
            <a:ext cx="3158649" cy="338554"/>
          </a:xfrm>
          <a:prstGeom prst="rect">
            <a:avLst/>
          </a:prstGeom>
          <a:solidFill>
            <a:srgbClr val="FFC000"/>
          </a:solidFill>
        </p:spPr>
        <p:txBody>
          <a:bodyPr wrap="square" rtlCol="0">
            <a:spAutoFit/>
          </a:bodyPr>
          <a:lstStyle/>
          <a:p>
            <a:r>
              <a:rPr lang="en-IN" sz="1600" dirty="0">
                <a:solidFill>
                  <a:schemeClr val="bg1"/>
                </a:solidFill>
                <a:latin typeface="Times New Roman" panose="02020603050405020304" pitchFamily="18" charset="0"/>
                <a:cs typeface="Times New Roman" panose="02020603050405020304" pitchFamily="18" charset="0"/>
              </a:rPr>
              <a:t>Notes</a:t>
            </a:r>
          </a:p>
        </p:txBody>
      </p:sp>
      <p:cxnSp>
        <p:nvCxnSpPr>
          <p:cNvPr id="2052" name="Straight Arrow Connector 2051">
            <a:extLst>
              <a:ext uri="{FF2B5EF4-FFF2-40B4-BE49-F238E27FC236}">
                <a16:creationId xmlns:a16="http://schemas.microsoft.com/office/drawing/2014/main" id="{F192371E-BA59-E2ED-4001-3B45A9329E94}"/>
              </a:ext>
            </a:extLst>
          </p:cNvPr>
          <p:cNvCxnSpPr>
            <a:cxnSpLocks/>
          </p:cNvCxnSpPr>
          <p:nvPr/>
        </p:nvCxnSpPr>
        <p:spPr>
          <a:xfrm>
            <a:off x="6066378" y="6273592"/>
            <a:ext cx="0" cy="220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53" name="Oval 2052">
            <a:extLst>
              <a:ext uri="{FF2B5EF4-FFF2-40B4-BE49-F238E27FC236}">
                <a16:creationId xmlns:a16="http://schemas.microsoft.com/office/drawing/2014/main" id="{00963832-C2BD-78EB-177A-BB348405B7F5}"/>
              </a:ext>
            </a:extLst>
          </p:cNvPr>
          <p:cNvSpPr/>
          <p:nvPr/>
        </p:nvSpPr>
        <p:spPr>
          <a:xfrm>
            <a:off x="5339921" y="6484396"/>
            <a:ext cx="1512159" cy="350467"/>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solidFill>
                <a:latin typeface="Times New Roman" panose="02020603050405020304" pitchFamily="18" charset="0"/>
                <a:cs typeface="Times New Roman" panose="02020603050405020304" pitchFamily="18" charset="0"/>
              </a:rPr>
              <a:t>End</a:t>
            </a:r>
          </a:p>
        </p:txBody>
      </p:sp>
      <p:sp>
        <p:nvSpPr>
          <p:cNvPr id="2054" name="TextBox 2053">
            <a:extLst>
              <a:ext uri="{FF2B5EF4-FFF2-40B4-BE49-F238E27FC236}">
                <a16:creationId xmlns:a16="http://schemas.microsoft.com/office/drawing/2014/main" id="{D04DE0CB-AAC4-C166-9DAA-9234D0DBD442}"/>
              </a:ext>
            </a:extLst>
          </p:cNvPr>
          <p:cNvSpPr txBox="1"/>
          <p:nvPr/>
        </p:nvSpPr>
        <p:spPr>
          <a:xfrm>
            <a:off x="6075604" y="4006216"/>
            <a:ext cx="517357" cy="307777"/>
          </a:xfrm>
          <a:prstGeom prst="rect">
            <a:avLst/>
          </a:prstGeom>
          <a:noFill/>
        </p:spPr>
        <p:txBody>
          <a:bodyPr wrap="square" rtlCol="0">
            <a:spAutoFit/>
          </a:bodyPr>
          <a:lstStyle/>
          <a:p>
            <a:r>
              <a:rPr lang="en-IN" sz="1400" dirty="0">
                <a:solidFill>
                  <a:schemeClr val="bg1"/>
                </a:solidFill>
                <a:latin typeface="Times New Roman" panose="02020603050405020304" pitchFamily="18" charset="0"/>
                <a:cs typeface="Times New Roman" panose="02020603050405020304" pitchFamily="18" charset="0"/>
              </a:rPr>
              <a:t>Yes</a:t>
            </a:r>
          </a:p>
        </p:txBody>
      </p:sp>
      <p:cxnSp>
        <p:nvCxnSpPr>
          <p:cNvPr id="2090" name="Connector: Elbow 2089">
            <a:extLst>
              <a:ext uri="{FF2B5EF4-FFF2-40B4-BE49-F238E27FC236}">
                <a16:creationId xmlns:a16="http://schemas.microsoft.com/office/drawing/2014/main" id="{73BAE14C-6668-53E9-C9D1-DBBD13EECC4D}"/>
              </a:ext>
            </a:extLst>
          </p:cNvPr>
          <p:cNvCxnSpPr>
            <a:cxnSpLocks/>
            <a:stCxn id="22" idx="3"/>
            <a:endCxn id="16" idx="3"/>
          </p:cNvCxnSpPr>
          <p:nvPr/>
        </p:nvCxnSpPr>
        <p:spPr>
          <a:xfrm flipH="1" flipV="1">
            <a:off x="6852081" y="2372963"/>
            <a:ext cx="187356" cy="1413924"/>
          </a:xfrm>
          <a:prstGeom prst="bentConnector3">
            <a:avLst>
              <a:gd name="adj1" fmla="val -122014"/>
            </a:avLst>
          </a:prstGeom>
          <a:ln>
            <a:tailEnd type="triangle"/>
          </a:ln>
        </p:spPr>
        <p:style>
          <a:lnRef idx="1">
            <a:schemeClr val="accent1"/>
          </a:lnRef>
          <a:fillRef idx="0">
            <a:schemeClr val="accent1"/>
          </a:fillRef>
          <a:effectRef idx="0">
            <a:schemeClr val="accent1"/>
          </a:effectRef>
          <a:fontRef idx="minor">
            <a:schemeClr val="tx1"/>
          </a:fontRef>
        </p:style>
      </p:cxnSp>
      <p:sp>
        <p:nvSpPr>
          <p:cNvPr id="2099" name="TextBox 2098">
            <a:extLst>
              <a:ext uri="{FF2B5EF4-FFF2-40B4-BE49-F238E27FC236}">
                <a16:creationId xmlns:a16="http://schemas.microsoft.com/office/drawing/2014/main" id="{7E741822-E546-C4DE-4FB4-4E117ED9158A}"/>
              </a:ext>
            </a:extLst>
          </p:cNvPr>
          <p:cNvSpPr txBox="1"/>
          <p:nvPr/>
        </p:nvSpPr>
        <p:spPr>
          <a:xfrm>
            <a:off x="6641441" y="3333408"/>
            <a:ext cx="517357" cy="307777"/>
          </a:xfrm>
          <a:prstGeom prst="rect">
            <a:avLst/>
          </a:prstGeom>
          <a:noFill/>
        </p:spPr>
        <p:txBody>
          <a:bodyPr wrap="square" rtlCol="0">
            <a:spAutoFit/>
          </a:bodyPr>
          <a:lstStyle/>
          <a:p>
            <a:r>
              <a:rPr lang="en-IN" sz="1400" dirty="0">
                <a:solidFill>
                  <a:schemeClr val="bg1"/>
                </a:solidFill>
                <a:latin typeface="Times New Roman" panose="02020603050405020304" pitchFamily="18" charset="0"/>
                <a:cs typeface="Times New Roman" panose="02020603050405020304" pitchFamily="18" charset="0"/>
              </a:rPr>
              <a:t>No</a:t>
            </a:r>
          </a:p>
        </p:txBody>
      </p:sp>
      <p:sp>
        <p:nvSpPr>
          <p:cNvPr id="2100" name="TextBox 2099">
            <a:extLst>
              <a:ext uri="{FF2B5EF4-FFF2-40B4-BE49-F238E27FC236}">
                <a16:creationId xmlns:a16="http://schemas.microsoft.com/office/drawing/2014/main" id="{FC2327C4-F256-61F3-7D64-BCE2BFEBB810}"/>
              </a:ext>
            </a:extLst>
          </p:cNvPr>
          <p:cNvSpPr txBox="1"/>
          <p:nvPr/>
        </p:nvSpPr>
        <p:spPr>
          <a:xfrm>
            <a:off x="6154345" y="5560339"/>
            <a:ext cx="517357" cy="307777"/>
          </a:xfrm>
          <a:prstGeom prst="rect">
            <a:avLst/>
          </a:prstGeom>
          <a:noFill/>
        </p:spPr>
        <p:txBody>
          <a:bodyPr wrap="square" rtlCol="0">
            <a:spAutoFit/>
          </a:bodyPr>
          <a:lstStyle/>
          <a:p>
            <a:r>
              <a:rPr lang="en-IN" sz="1400" dirty="0">
                <a:solidFill>
                  <a:schemeClr val="bg1"/>
                </a:solidFill>
                <a:latin typeface="Times New Roman" panose="02020603050405020304" pitchFamily="18" charset="0"/>
                <a:cs typeface="Times New Roman" panose="02020603050405020304" pitchFamily="18" charset="0"/>
              </a:rPr>
              <a:t>Yes</a:t>
            </a:r>
          </a:p>
        </p:txBody>
      </p:sp>
      <p:cxnSp>
        <p:nvCxnSpPr>
          <p:cNvPr id="2105" name="Connector: Curved 2104">
            <a:extLst>
              <a:ext uri="{FF2B5EF4-FFF2-40B4-BE49-F238E27FC236}">
                <a16:creationId xmlns:a16="http://schemas.microsoft.com/office/drawing/2014/main" id="{1B36FB97-9CC9-418C-C244-6DF57450FB9A}"/>
              </a:ext>
            </a:extLst>
          </p:cNvPr>
          <p:cNvCxnSpPr>
            <a:cxnSpLocks/>
            <a:stCxn id="27" idx="1"/>
            <a:endCxn id="2053" idx="2"/>
          </p:cNvCxnSpPr>
          <p:nvPr/>
        </p:nvCxnSpPr>
        <p:spPr>
          <a:xfrm rot="10800000" flipH="1" flipV="1">
            <a:off x="5242571" y="5335454"/>
            <a:ext cx="97349" cy="1324175"/>
          </a:xfrm>
          <a:prstGeom prst="curvedConnector3">
            <a:avLst>
              <a:gd name="adj1" fmla="val -1084193"/>
            </a:avLst>
          </a:prstGeom>
          <a:ln>
            <a:tailEnd type="triangle"/>
          </a:ln>
        </p:spPr>
        <p:style>
          <a:lnRef idx="1">
            <a:schemeClr val="accent1"/>
          </a:lnRef>
          <a:fillRef idx="0">
            <a:schemeClr val="accent1"/>
          </a:fillRef>
          <a:effectRef idx="0">
            <a:schemeClr val="accent1"/>
          </a:effectRef>
          <a:fontRef idx="minor">
            <a:schemeClr val="tx1"/>
          </a:fontRef>
        </p:style>
      </p:cxnSp>
      <p:sp>
        <p:nvSpPr>
          <p:cNvPr id="2108" name="TextBox 2107">
            <a:extLst>
              <a:ext uri="{FF2B5EF4-FFF2-40B4-BE49-F238E27FC236}">
                <a16:creationId xmlns:a16="http://schemas.microsoft.com/office/drawing/2014/main" id="{332C1775-5CF1-0E68-0D67-38E7FF2B02C8}"/>
              </a:ext>
            </a:extLst>
          </p:cNvPr>
          <p:cNvSpPr txBox="1"/>
          <p:nvPr/>
        </p:nvSpPr>
        <p:spPr>
          <a:xfrm>
            <a:off x="4738270" y="5463147"/>
            <a:ext cx="517357" cy="307777"/>
          </a:xfrm>
          <a:prstGeom prst="rect">
            <a:avLst/>
          </a:prstGeom>
          <a:noFill/>
        </p:spPr>
        <p:txBody>
          <a:bodyPr wrap="square" rtlCol="0">
            <a:spAutoFit/>
          </a:bodyPr>
          <a:lstStyle/>
          <a:p>
            <a:r>
              <a:rPr lang="en-IN" sz="1400" dirty="0">
                <a:solidFill>
                  <a:schemeClr val="bg1"/>
                </a:solidFill>
                <a:latin typeface="Times New Roman" panose="02020603050405020304" pitchFamily="18" charset="0"/>
                <a:cs typeface="Times New Roman" panose="02020603050405020304" pitchFamily="18" charset="0"/>
              </a:rPr>
              <a:t>No</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6C445-8F69-B7FE-60B6-8498697D0207}"/>
              </a:ext>
            </a:extLst>
          </p:cNvPr>
          <p:cNvSpPr>
            <a:spLocks noGrp="1"/>
          </p:cNvSpPr>
          <p:nvPr>
            <p:ph type="title"/>
          </p:nvPr>
        </p:nvSpPr>
        <p:spPr/>
        <p:txBody>
          <a:bodyPr/>
          <a:lstStyle/>
          <a:p>
            <a:pPr algn="ctr"/>
            <a:r>
              <a:rPr lang="en-IN" sz="4000" dirty="0">
                <a:latin typeface="Times New Roman" panose="02020603050405020304" pitchFamily="18" charset="0"/>
                <a:cs typeface="Times New Roman" panose="02020603050405020304" pitchFamily="18" charset="0"/>
              </a:rPr>
              <a:t>OUTPUT SCREENS</a:t>
            </a:r>
            <a:br>
              <a:rPr lang="en-IN" sz="3600" dirty="0">
                <a:latin typeface="Times New Roman" panose="02020603050405020304" pitchFamily="18" charset="0"/>
                <a:cs typeface="Times New Roman" panose="02020603050405020304" pitchFamily="18" charset="0"/>
              </a:rPr>
            </a:br>
            <a:br>
              <a:rPr lang="en-IN" sz="32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LOGIN PAGE</a:t>
            </a:r>
            <a:br>
              <a:rPr lang="en-IN" sz="4000" dirty="0">
                <a:latin typeface="Times New Roman" panose="02020603050405020304" pitchFamily="18" charset="0"/>
                <a:cs typeface="Times New Roman" panose="02020603050405020304" pitchFamily="18" charset="0"/>
              </a:rPr>
            </a:br>
            <a:r>
              <a:rPr lang="en-IN" sz="4000" dirty="0">
                <a:latin typeface="Times New Roman" panose="02020603050405020304" pitchFamily="18" charset="0"/>
                <a:cs typeface="Times New Roman" panose="02020603050405020304" pitchFamily="18" charset="0"/>
              </a:rPr>
              <a:t>                        </a:t>
            </a:r>
          </a:p>
        </p:txBody>
      </p:sp>
      <p:pic>
        <p:nvPicPr>
          <p:cNvPr id="5" name="Content Placeholder 4">
            <a:extLst>
              <a:ext uri="{FF2B5EF4-FFF2-40B4-BE49-F238E27FC236}">
                <a16:creationId xmlns:a16="http://schemas.microsoft.com/office/drawing/2014/main" id="{FF7A1106-7DD3-5072-8848-4A24C5E856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7322" y="2052638"/>
            <a:ext cx="7459132" cy="4195762"/>
          </a:xfrm>
        </p:spPr>
      </p:pic>
    </p:spTree>
    <p:extLst>
      <p:ext uri="{BB962C8B-B14F-4D97-AF65-F5344CB8AC3E}">
        <p14:creationId xmlns:p14="http://schemas.microsoft.com/office/powerpoint/2010/main" val="3387946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EE151-223B-D7A6-B186-FE9934F395C0}"/>
              </a:ext>
            </a:extLst>
          </p:cNvPr>
          <p:cNvSpPr>
            <a:spLocks noGrp="1"/>
          </p:cNvSpPr>
          <p:nvPr>
            <p:ph type="title"/>
          </p:nvPr>
        </p:nvSpPr>
        <p:spPr/>
        <p:txBody>
          <a:bodyPr/>
          <a:lstStyle/>
          <a:p>
            <a:pPr algn="ctr"/>
            <a:r>
              <a:rPr lang="en-IN" sz="4000" dirty="0">
                <a:latin typeface="Times New Roman" panose="02020603050405020304" pitchFamily="18" charset="0"/>
                <a:cs typeface="Times New Roman" panose="02020603050405020304" pitchFamily="18" charset="0"/>
              </a:rPr>
              <a:t>HOME PAGE</a:t>
            </a:r>
          </a:p>
        </p:txBody>
      </p:sp>
      <p:pic>
        <p:nvPicPr>
          <p:cNvPr id="7" name="Content Placeholder 6">
            <a:extLst>
              <a:ext uri="{FF2B5EF4-FFF2-40B4-BE49-F238E27FC236}">
                <a16:creationId xmlns:a16="http://schemas.microsoft.com/office/drawing/2014/main" id="{60C685B1-CA77-1514-32AA-286C9ED60E8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7322" y="2052638"/>
            <a:ext cx="7459132" cy="4195762"/>
          </a:xfrm>
        </p:spPr>
      </p:pic>
    </p:spTree>
    <p:extLst>
      <p:ext uri="{BB962C8B-B14F-4D97-AF65-F5344CB8AC3E}">
        <p14:creationId xmlns:p14="http://schemas.microsoft.com/office/powerpoint/2010/main" val="37793663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0EDD2-8CCB-3F4F-557D-7A4F29511031}"/>
              </a:ext>
            </a:extLst>
          </p:cNvPr>
          <p:cNvSpPr>
            <a:spLocks noGrp="1"/>
          </p:cNvSpPr>
          <p:nvPr>
            <p:ph type="title"/>
          </p:nvPr>
        </p:nvSpPr>
        <p:spPr>
          <a:xfrm>
            <a:off x="646111" y="452718"/>
            <a:ext cx="9404723" cy="675691"/>
          </a:xfrm>
        </p:spPr>
        <p:txBody>
          <a:bodyPr/>
          <a:lstStyle/>
          <a:p>
            <a:pPr algn="ctr"/>
            <a:r>
              <a:rPr lang="en-IN" sz="4000" dirty="0">
                <a:latin typeface="Times New Roman" panose="02020603050405020304" pitchFamily="18" charset="0"/>
                <a:cs typeface="Times New Roman" panose="02020603050405020304" pitchFamily="18" charset="0"/>
              </a:rPr>
              <a:t>TOPICS COVERED PAGE</a:t>
            </a:r>
          </a:p>
        </p:txBody>
      </p:sp>
      <p:pic>
        <p:nvPicPr>
          <p:cNvPr id="5" name="Content Placeholder 4">
            <a:extLst>
              <a:ext uri="{FF2B5EF4-FFF2-40B4-BE49-F238E27FC236}">
                <a16:creationId xmlns:a16="http://schemas.microsoft.com/office/drawing/2014/main" id="{CDC51365-4C64-D400-54C1-7CE1CFD01CA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7867" y="1459251"/>
            <a:ext cx="7459132" cy="4195762"/>
          </a:xfrm>
        </p:spPr>
      </p:pic>
    </p:spTree>
    <p:extLst>
      <p:ext uri="{BB962C8B-B14F-4D97-AF65-F5344CB8AC3E}">
        <p14:creationId xmlns:p14="http://schemas.microsoft.com/office/powerpoint/2010/main" val="28460052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BEF48-8054-B704-C997-E4595261DC0B}"/>
              </a:ext>
            </a:extLst>
          </p:cNvPr>
          <p:cNvSpPr>
            <a:spLocks noGrp="1"/>
          </p:cNvSpPr>
          <p:nvPr>
            <p:ph type="title"/>
          </p:nvPr>
        </p:nvSpPr>
        <p:spPr>
          <a:xfrm>
            <a:off x="646111" y="452718"/>
            <a:ext cx="9404723" cy="665963"/>
          </a:xfrm>
        </p:spPr>
        <p:txBody>
          <a:bodyPr/>
          <a:lstStyle/>
          <a:p>
            <a:pPr algn="ctr"/>
            <a:r>
              <a:rPr lang="en-IN" sz="4000" dirty="0">
                <a:latin typeface="Times New Roman" panose="02020603050405020304" pitchFamily="18" charset="0"/>
                <a:cs typeface="Times New Roman" panose="02020603050405020304" pitchFamily="18" charset="0"/>
              </a:rPr>
              <a:t>NOTES PAGE</a:t>
            </a:r>
          </a:p>
        </p:txBody>
      </p:sp>
      <p:pic>
        <p:nvPicPr>
          <p:cNvPr id="5" name="Content Placeholder 4">
            <a:extLst>
              <a:ext uri="{FF2B5EF4-FFF2-40B4-BE49-F238E27FC236}">
                <a16:creationId xmlns:a16="http://schemas.microsoft.com/office/drawing/2014/main" id="{9AB1C9A6-7C10-30CA-82D9-5167A5AE04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37594" y="1386675"/>
            <a:ext cx="7459132" cy="4195762"/>
          </a:xfrm>
        </p:spPr>
      </p:pic>
    </p:spTree>
    <p:extLst>
      <p:ext uri="{BB962C8B-B14F-4D97-AF65-F5344CB8AC3E}">
        <p14:creationId xmlns:p14="http://schemas.microsoft.com/office/powerpoint/2010/main" val="22026758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AD6-87E4-7CF1-E6DC-202E5603A8DD}"/>
              </a:ext>
            </a:extLst>
          </p:cNvPr>
          <p:cNvSpPr>
            <a:spLocks noGrp="1"/>
          </p:cNvSpPr>
          <p:nvPr>
            <p:ph type="title"/>
          </p:nvPr>
        </p:nvSpPr>
        <p:spPr>
          <a:xfrm>
            <a:off x="646111" y="452718"/>
            <a:ext cx="9404723" cy="578414"/>
          </a:xfrm>
        </p:spPr>
        <p:txBody>
          <a:bodyPr/>
          <a:lstStyle/>
          <a:p>
            <a:pPr algn="ctr"/>
            <a:r>
              <a:rPr lang="en-IN" sz="4000" dirty="0">
                <a:latin typeface="Times New Roman" panose="02020603050405020304" pitchFamily="18" charset="0"/>
                <a:cs typeface="Times New Roman" panose="02020603050405020304" pitchFamily="18" charset="0"/>
              </a:rPr>
              <a:t>ATTENDANCE PAGE</a:t>
            </a:r>
          </a:p>
        </p:txBody>
      </p:sp>
      <p:pic>
        <p:nvPicPr>
          <p:cNvPr id="5" name="Content Placeholder 4">
            <a:extLst>
              <a:ext uri="{FF2B5EF4-FFF2-40B4-BE49-F238E27FC236}">
                <a16:creationId xmlns:a16="http://schemas.microsoft.com/office/drawing/2014/main" id="{D2DAF2F0-2398-EB0B-9210-B0E56109CB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7322" y="1331119"/>
            <a:ext cx="7459132" cy="4195762"/>
          </a:xfrm>
        </p:spPr>
      </p:pic>
    </p:spTree>
    <p:extLst>
      <p:ext uri="{BB962C8B-B14F-4D97-AF65-F5344CB8AC3E}">
        <p14:creationId xmlns:p14="http://schemas.microsoft.com/office/powerpoint/2010/main" val="2295325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2B0CE-A2AC-ACAC-1540-BC0E39ABBC09}"/>
              </a:ext>
            </a:extLst>
          </p:cNvPr>
          <p:cNvSpPr>
            <a:spLocks noGrp="1"/>
          </p:cNvSpPr>
          <p:nvPr>
            <p:ph type="title"/>
          </p:nvPr>
        </p:nvSpPr>
        <p:spPr>
          <a:xfrm>
            <a:off x="646111" y="452718"/>
            <a:ext cx="9404723" cy="685418"/>
          </a:xfrm>
        </p:spPr>
        <p:txBody>
          <a:bodyPr/>
          <a:lstStyle/>
          <a:p>
            <a:pPr algn="ctr"/>
            <a:r>
              <a:rPr lang="en-IN" sz="4000" dirty="0">
                <a:latin typeface="Times New Roman" panose="02020603050405020304" pitchFamily="18" charset="0"/>
                <a:cs typeface="Times New Roman" panose="02020603050405020304" pitchFamily="18" charset="0"/>
              </a:rPr>
              <a:t>FACULTY CONTACTS PAGE</a:t>
            </a:r>
          </a:p>
        </p:txBody>
      </p:sp>
      <p:pic>
        <p:nvPicPr>
          <p:cNvPr id="5" name="Content Placeholder 4">
            <a:extLst>
              <a:ext uri="{FF2B5EF4-FFF2-40B4-BE49-F238E27FC236}">
                <a16:creationId xmlns:a16="http://schemas.microsoft.com/office/drawing/2014/main" id="{F3745373-C748-F118-2191-E646C4736F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7049" y="1367220"/>
            <a:ext cx="7459132" cy="4195762"/>
          </a:xfrm>
        </p:spPr>
      </p:pic>
    </p:spTree>
    <p:extLst>
      <p:ext uri="{BB962C8B-B14F-4D97-AF65-F5344CB8AC3E}">
        <p14:creationId xmlns:p14="http://schemas.microsoft.com/office/powerpoint/2010/main" val="1182539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9A9C4-3CCB-F4C1-E6C8-33AD74765B9F}"/>
              </a:ext>
            </a:extLst>
          </p:cNvPr>
          <p:cNvSpPr>
            <a:spLocks noGrp="1"/>
          </p:cNvSpPr>
          <p:nvPr>
            <p:ph type="title"/>
          </p:nvPr>
        </p:nvSpPr>
        <p:spPr>
          <a:xfrm>
            <a:off x="646111" y="452718"/>
            <a:ext cx="9404723" cy="675691"/>
          </a:xfrm>
        </p:spPr>
        <p:txBody>
          <a:bodyPr/>
          <a:lstStyle/>
          <a:p>
            <a:pPr algn="ctr"/>
            <a:r>
              <a:rPr lang="en-IN" sz="4000" dirty="0">
                <a:solidFill>
                  <a:schemeClr val="tx2">
                    <a:lumMod val="10000"/>
                  </a:schemeClr>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627AD78C-2082-11A6-E332-E70261762A14}"/>
              </a:ext>
            </a:extLst>
          </p:cNvPr>
          <p:cNvSpPr>
            <a:spLocks noGrp="1"/>
          </p:cNvSpPr>
          <p:nvPr>
            <p:ph idx="1"/>
          </p:nvPr>
        </p:nvSpPr>
        <p:spPr>
          <a:xfrm>
            <a:off x="1103312" y="1507788"/>
            <a:ext cx="8946541" cy="3686782"/>
          </a:xfrm>
        </p:spPr>
        <p:txBody>
          <a:bodyPr>
            <a:normAutofit/>
          </a:bodyPr>
          <a:lstStyle/>
          <a:p>
            <a:r>
              <a:rPr lang="en-IN" sz="2400" b="1" kern="100" dirty="0">
                <a:solidFill>
                  <a:schemeClr val="tx2">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The 'Study Sync Website' project aims to provide students with an efficient and organized platform to access and manage their classroom information. The system addresses the challenges students face in obtaining class schedules, notes, and attendance records in one place. By offering a user-friendly interface, the website empowers students to stay informed and engaged in their studies. The project leverages technologies like HTML, PHP, MySQL, and JavaScript to create a seamless experience for both administrators and students.</a:t>
            </a:r>
          </a:p>
          <a:p>
            <a:endParaRPr lang="en-IN" sz="2400" b="1" dirty="0">
              <a:solidFill>
                <a:schemeClr val="tx2">
                  <a:lumMod val="1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6532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9634B-9692-F49B-94DE-ACB205F24768}"/>
              </a:ext>
            </a:extLst>
          </p:cNvPr>
          <p:cNvSpPr>
            <a:spLocks noGrp="1"/>
          </p:cNvSpPr>
          <p:nvPr>
            <p:ph type="title"/>
          </p:nvPr>
        </p:nvSpPr>
        <p:spPr/>
        <p:txBody>
          <a:bodyPr/>
          <a:lstStyle/>
          <a:p>
            <a:pPr algn="ctr"/>
            <a:r>
              <a:rPr lang="en-IN" b="1" dirty="0">
                <a:solidFill>
                  <a:schemeClr val="tx2">
                    <a:lumMod val="10000"/>
                  </a:schemeClr>
                </a:solidFill>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8814E598-2DE1-3DAA-4E9B-89F78CEA83F7}"/>
              </a:ext>
            </a:extLst>
          </p:cNvPr>
          <p:cNvSpPr>
            <a:spLocks noGrp="1"/>
          </p:cNvSpPr>
          <p:nvPr>
            <p:ph idx="1"/>
          </p:nvPr>
        </p:nvSpPr>
        <p:spPr>
          <a:xfrm>
            <a:off x="778412" y="1524000"/>
            <a:ext cx="10874326" cy="4968875"/>
          </a:xfrm>
        </p:spPr>
        <p:txBody>
          <a:bodyPr>
            <a:normAutofit/>
          </a:bodyPr>
          <a:lstStyle/>
          <a:p>
            <a:pPr algn="l"/>
            <a:endParaRPr lang="en-IN" sz="2200" b="1" i="0" u="none" strike="noStrike" baseline="0" dirty="0">
              <a:solidFill>
                <a:srgbClr val="000000"/>
              </a:solidFill>
              <a:latin typeface="Times New Roman" panose="02020603050405020304" pitchFamily="18" charset="0"/>
            </a:endParaRPr>
          </a:p>
          <a:p>
            <a:pPr marL="0" indent="0" algn="just">
              <a:buNone/>
            </a:pPr>
            <a:r>
              <a:rPr lang="en-US" sz="2200" b="1" i="0" u="none" strike="noStrike" baseline="0" dirty="0">
                <a:solidFill>
                  <a:srgbClr val="000000"/>
                </a:solidFill>
                <a:latin typeface="Times New Roman" panose="02020603050405020304" pitchFamily="18" charset="0"/>
              </a:rPr>
              <a:t>For students in the class, it is not easy to get all the information about the class in one place. If a student is absent, they need to ask their friends for notes. Sometimes, they cannot take notes or miss a class due to personal problems or events, and it becomes difficult for them to know the topics covered on a particular day. Also, students are not aware of their daily attendance. To overcome all these problems, we have developed a solution called 'Study Sync Website' to help students access and manage all their classroom information in one place. With Study Sync, students can easily view their class schedules, check the topics covered on a particular day, access subject-wise notes, and keep track of their attendance. With Study Sync, organizing and managing classroom information becomes easier. The website is applicable for a single section only.</a:t>
            </a:r>
            <a:endParaRPr lang="en-IN" sz="2200" b="1" dirty="0"/>
          </a:p>
        </p:txBody>
      </p:sp>
    </p:spTree>
    <p:extLst>
      <p:ext uri="{BB962C8B-B14F-4D97-AF65-F5344CB8AC3E}">
        <p14:creationId xmlns:p14="http://schemas.microsoft.com/office/powerpoint/2010/main" val="14238562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453D-08B8-C067-626E-B8551E580FDC}"/>
              </a:ext>
            </a:extLst>
          </p:cNvPr>
          <p:cNvSpPr>
            <a:spLocks noGrp="1"/>
          </p:cNvSpPr>
          <p:nvPr>
            <p:ph type="title"/>
          </p:nvPr>
        </p:nvSpPr>
        <p:spPr/>
        <p:txBody>
          <a:bodyPr/>
          <a:lstStyle/>
          <a:p>
            <a:r>
              <a:rPr lang="en-IN" dirty="0"/>
              <a:t> </a:t>
            </a:r>
          </a:p>
        </p:txBody>
      </p:sp>
      <p:sp>
        <p:nvSpPr>
          <p:cNvPr id="3" name="Content Placeholder 2">
            <a:extLst>
              <a:ext uri="{FF2B5EF4-FFF2-40B4-BE49-F238E27FC236}">
                <a16:creationId xmlns:a16="http://schemas.microsoft.com/office/drawing/2014/main" id="{919BCE41-AF8B-0A95-B73F-D9F40F9CA99E}"/>
              </a:ext>
            </a:extLst>
          </p:cNvPr>
          <p:cNvSpPr>
            <a:spLocks noGrp="1"/>
          </p:cNvSpPr>
          <p:nvPr>
            <p:ph idx="1"/>
          </p:nvPr>
        </p:nvSpPr>
        <p:spPr>
          <a:xfrm>
            <a:off x="905022" y="1284849"/>
            <a:ext cx="10448778" cy="4892114"/>
          </a:xfrm>
        </p:spPr>
        <p:txBody>
          <a:bodyPr>
            <a:normAutofit/>
          </a:bodyPr>
          <a:lstStyle/>
          <a:p>
            <a:pPr marL="0" indent="0" algn="ctr">
              <a:buNone/>
            </a:pPr>
            <a:endParaRPr lang="en-IN" sz="6000" b="1" dirty="0">
              <a:latin typeface="Times New Roman" panose="02020603050405020304" pitchFamily="18" charset="0"/>
              <a:cs typeface="Times New Roman" panose="02020603050405020304" pitchFamily="18" charset="0"/>
            </a:endParaRPr>
          </a:p>
          <a:p>
            <a:pPr marL="0" indent="0" algn="ctr">
              <a:buNone/>
            </a:pPr>
            <a:endParaRPr lang="en-IN" sz="6000" b="1" dirty="0">
              <a:latin typeface="Times New Roman" panose="02020603050405020304" pitchFamily="18" charset="0"/>
              <a:cs typeface="Times New Roman" panose="02020603050405020304" pitchFamily="18" charset="0"/>
            </a:endParaRPr>
          </a:p>
          <a:p>
            <a:pPr marL="0" indent="0" algn="ctr">
              <a:buNone/>
            </a:pPr>
            <a:r>
              <a:rPr lang="en-IN" sz="6000" b="1" dirty="0">
                <a:solidFill>
                  <a:schemeClr val="tx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05719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7E2BF-CBAC-54D7-07EA-B6A9DD199F1C}"/>
              </a:ext>
            </a:extLst>
          </p:cNvPr>
          <p:cNvSpPr>
            <a:spLocks noGrp="1"/>
          </p:cNvSpPr>
          <p:nvPr>
            <p:ph type="title"/>
          </p:nvPr>
        </p:nvSpPr>
        <p:spPr/>
        <p:txBody>
          <a:bodyPr/>
          <a:lstStyle/>
          <a:p>
            <a:r>
              <a:rPr lang="en-IN" b="1" dirty="0">
                <a:solidFill>
                  <a:schemeClr val="tx2">
                    <a:lumMod val="10000"/>
                  </a:schemeClr>
                </a:solidFill>
                <a:latin typeface="Times New Roman" panose="02020603050405020304" pitchFamily="18" charset="0"/>
                <a:cs typeface="Times New Roman" panose="02020603050405020304" pitchFamily="18" charset="0"/>
              </a:rPr>
              <a:t>Introduction</a:t>
            </a:r>
            <a:endParaRPr lang="en-IN" dirty="0">
              <a:solidFill>
                <a:schemeClr val="tx2">
                  <a:lumMod val="10000"/>
                </a:schemeClr>
              </a:solidFill>
            </a:endParaRPr>
          </a:p>
        </p:txBody>
      </p:sp>
      <p:sp>
        <p:nvSpPr>
          <p:cNvPr id="3" name="Content Placeholder 2">
            <a:extLst>
              <a:ext uri="{FF2B5EF4-FFF2-40B4-BE49-F238E27FC236}">
                <a16:creationId xmlns:a16="http://schemas.microsoft.com/office/drawing/2014/main" id="{F98BB3C2-3756-FD31-A193-E5AFFB7412B0}"/>
              </a:ext>
            </a:extLst>
          </p:cNvPr>
          <p:cNvSpPr>
            <a:spLocks noGrp="1"/>
          </p:cNvSpPr>
          <p:nvPr>
            <p:ph idx="1"/>
          </p:nvPr>
        </p:nvSpPr>
        <p:spPr>
          <a:xfrm>
            <a:off x="754966" y="1495865"/>
            <a:ext cx="10598834" cy="4681098"/>
          </a:xfrm>
        </p:spPr>
        <p:txBody>
          <a:bodyPr>
            <a:noAutofit/>
          </a:bodyPr>
          <a:lstStyle/>
          <a:p>
            <a:pPr>
              <a:buFont typeface="Wingdings" panose="05000000000000000000" pitchFamily="2" charset="2"/>
              <a:buChar char="Ø"/>
            </a:pPr>
            <a:r>
              <a:rPr lang="en-US" sz="2400" dirty="0">
                <a:solidFill>
                  <a:schemeClr val="bg2">
                    <a:lumMod val="60000"/>
                    <a:lumOff val="40000"/>
                  </a:schemeClr>
                </a:solidFill>
                <a:latin typeface="Times New Roman" panose="02020603050405020304" pitchFamily="18" charset="0"/>
                <a:cs typeface="Times New Roman" panose="02020603050405020304" pitchFamily="18" charset="0"/>
              </a:rPr>
              <a:t>Traditional classroom information management can be challenging for students who miss a class or have personal problems.</a:t>
            </a:r>
          </a:p>
          <a:p>
            <a:pPr>
              <a:buFont typeface="Wingdings" panose="05000000000000000000" pitchFamily="2" charset="2"/>
              <a:buChar char="Ø"/>
            </a:pPr>
            <a:r>
              <a:rPr lang="en-US" sz="2400" dirty="0">
                <a:solidFill>
                  <a:schemeClr val="bg2">
                    <a:lumMod val="60000"/>
                    <a:lumOff val="40000"/>
                  </a:schemeClr>
                </a:solidFill>
                <a:latin typeface="Times New Roman" panose="02020603050405020304" pitchFamily="18" charset="0"/>
                <a:cs typeface="Times New Roman" panose="02020603050405020304" pitchFamily="18" charset="0"/>
              </a:rPr>
              <a:t>Students may have to rely on their classmates for notes or information, which can be time-consuming and unreliable.</a:t>
            </a:r>
          </a:p>
          <a:p>
            <a:pPr>
              <a:buFont typeface="Wingdings" panose="05000000000000000000" pitchFamily="2" charset="2"/>
              <a:buChar char="Ø"/>
            </a:pPr>
            <a:r>
              <a:rPr lang="en-US" sz="2400" dirty="0">
                <a:solidFill>
                  <a:schemeClr val="bg2">
                    <a:lumMod val="60000"/>
                    <a:lumOff val="40000"/>
                  </a:schemeClr>
                </a:solidFill>
                <a:latin typeface="Times New Roman" panose="02020603050405020304" pitchFamily="18" charset="0"/>
                <a:cs typeface="Times New Roman" panose="02020603050405020304" pitchFamily="18" charset="0"/>
              </a:rPr>
              <a:t>The 'Study Sync Website' has been developed to address these issues.</a:t>
            </a:r>
          </a:p>
          <a:p>
            <a:pPr>
              <a:buFont typeface="Wingdings" panose="05000000000000000000" pitchFamily="2" charset="2"/>
              <a:buChar char="Ø"/>
            </a:pPr>
            <a:r>
              <a:rPr lang="en-US" sz="2400" dirty="0">
                <a:solidFill>
                  <a:schemeClr val="bg2">
                    <a:lumMod val="60000"/>
                    <a:lumOff val="40000"/>
                  </a:schemeClr>
                </a:solidFill>
                <a:latin typeface="Times New Roman" panose="02020603050405020304" pitchFamily="18" charset="0"/>
                <a:cs typeface="Times New Roman" panose="02020603050405020304" pitchFamily="18" charset="0"/>
              </a:rPr>
              <a:t>The website provides students with a one-stop solution for all their classroom information needs</a:t>
            </a:r>
          </a:p>
          <a:p>
            <a:pPr>
              <a:buFont typeface="Wingdings" panose="05000000000000000000" pitchFamily="2" charset="2"/>
              <a:buChar char="Ø"/>
            </a:pPr>
            <a:r>
              <a:rPr lang="en-US" sz="2400" dirty="0">
                <a:solidFill>
                  <a:schemeClr val="bg2">
                    <a:lumMod val="60000"/>
                    <a:lumOff val="40000"/>
                  </a:schemeClr>
                </a:solidFill>
                <a:latin typeface="Times New Roman" panose="02020603050405020304" pitchFamily="18" charset="0"/>
                <a:cs typeface="Times New Roman" panose="02020603050405020304" pitchFamily="18" charset="0"/>
              </a:rPr>
              <a:t>Students can access their class schedules, view the topics covered on a particular day, access subject-wise notes, and keep track of their attendance.</a:t>
            </a:r>
          </a:p>
          <a:p>
            <a:pPr>
              <a:buFont typeface="Wingdings" panose="05000000000000000000" pitchFamily="2" charset="2"/>
              <a:buChar char="Ø"/>
            </a:pPr>
            <a:r>
              <a:rPr lang="en-US" sz="2400" dirty="0">
                <a:solidFill>
                  <a:schemeClr val="bg2">
                    <a:lumMod val="60000"/>
                    <a:lumOff val="40000"/>
                  </a:schemeClr>
                </a:solidFill>
                <a:latin typeface="Times New Roman" panose="02020603050405020304" pitchFamily="18" charset="0"/>
                <a:cs typeface="Times New Roman" panose="02020603050405020304" pitchFamily="18" charset="0"/>
              </a:rPr>
              <a:t>Study Sync makes managing classroom information easier and more organized.</a:t>
            </a:r>
          </a:p>
          <a:p>
            <a:pPr>
              <a:buFont typeface="Wingdings" panose="05000000000000000000" pitchFamily="2" charset="2"/>
              <a:buChar char="Ø"/>
            </a:pPr>
            <a:r>
              <a:rPr lang="en-US" sz="2400" dirty="0">
                <a:solidFill>
                  <a:schemeClr val="bg2">
                    <a:lumMod val="60000"/>
                    <a:lumOff val="40000"/>
                  </a:schemeClr>
                </a:solidFill>
                <a:latin typeface="Times New Roman" panose="02020603050405020304" pitchFamily="18" charset="0"/>
                <a:cs typeface="Times New Roman" panose="02020603050405020304" pitchFamily="18" charset="0"/>
              </a:rPr>
              <a:t>The website is designed for a single section, providing a personalized learning experience for students.</a:t>
            </a:r>
            <a:endParaRPr lang="en-US" sz="2400" b="0" i="0" dirty="0">
              <a:solidFill>
                <a:schemeClr val="bg2">
                  <a:lumMod val="60000"/>
                  <a:lumOff val="40000"/>
                </a:schemeClr>
              </a:solidFill>
              <a:effectLst/>
              <a:latin typeface="Söhne"/>
            </a:endParaRPr>
          </a:p>
          <a:p>
            <a:pPr>
              <a:buFont typeface="Wingdings" panose="05000000000000000000" pitchFamily="2" charset="2"/>
              <a:buChar char="Ø"/>
            </a:pPr>
            <a:endParaRPr lang="en-IN" sz="2400" dirty="0"/>
          </a:p>
        </p:txBody>
      </p:sp>
    </p:spTree>
    <p:extLst>
      <p:ext uri="{BB962C8B-B14F-4D97-AF65-F5344CB8AC3E}">
        <p14:creationId xmlns:p14="http://schemas.microsoft.com/office/powerpoint/2010/main" val="2054244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5399D-12AE-8611-8D70-01AFB07340D4}"/>
              </a:ext>
            </a:extLst>
          </p:cNvPr>
          <p:cNvSpPr>
            <a:spLocks noGrp="1"/>
          </p:cNvSpPr>
          <p:nvPr>
            <p:ph type="title"/>
          </p:nvPr>
        </p:nvSpPr>
        <p:spPr/>
        <p:txBody>
          <a:bodyPr/>
          <a:lstStyle/>
          <a:p>
            <a:r>
              <a:rPr lang="en-IN" b="1" dirty="0">
                <a:solidFill>
                  <a:schemeClr val="accent2"/>
                </a:solidFill>
                <a:latin typeface="Times New Roman" panose="02020603050405020304" pitchFamily="18" charset="0"/>
                <a:cs typeface="Times New Roman" panose="02020603050405020304" pitchFamily="18" charset="0"/>
              </a:rPr>
              <a:t>Existing System</a:t>
            </a:r>
            <a:endParaRPr lang="en-IN" dirty="0">
              <a:solidFill>
                <a:schemeClr val="accent2"/>
              </a:solidFill>
            </a:endParaRPr>
          </a:p>
        </p:txBody>
      </p:sp>
      <p:sp>
        <p:nvSpPr>
          <p:cNvPr id="3" name="Content Placeholder 2">
            <a:extLst>
              <a:ext uri="{FF2B5EF4-FFF2-40B4-BE49-F238E27FC236}">
                <a16:creationId xmlns:a16="http://schemas.microsoft.com/office/drawing/2014/main" id="{3600D939-43A7-DADF-75CB-1A044E4B1917}"/>
              </a:ext>
            </a:extLst>
          </p:cNvPr>
          <p:cNvSpPr>
            <a:spLocks noGrp="1"/>
          </p:cNvSpPr>
          <p:nvPr>
            <p:ph idx="1"/>
          </p:nvPr>
        </p:nvSpPr>
        <p:spPr>
          <a:xfrm>
            <a:off x="783102" y="1599028"/>
            <a:ext cx="10570698" cy="4577935"/>
          </a:xfrm>
        </p:spPr>
        <p:txBody>
          <a:bodyPr>
            <a:normAutofit lnSpcReduction="10000"/>
          </a:bodyPr>
          <a:lstStyle/>
          <a:p>
            <a:pPr>
              <a:buFont typeface="Wingdings" panose="05000000000000000000" pitchFamily="2" charset="2"/>
              <a:buChar char="Ø"/>
            </a:pPr>
            <a:r>
              <a:rPr lang="en-US" b="1" dirty="0">
                <a:solidFill>
                  <a:schemeClr val="bg1">
                    <a:lumMod val="85000"/>
                    <a:lumOff val="15000"/>
                  </a:schemeClr>
                </a:solidFill>
                <a:latin typeface="Times New Roman" panose="02020603050405020304" pitchFamily="18" charset="0"/>
                <a:cs typeface="Times New Roman" panose="02020603050405020304" pitchFamily="18" charset="0"/>
              </a:rPr>
              <a:t>In the existing system, all section notes are available, but it can be challenging for students to find notes specific to their subjects, making it difficult to stay organized and up-to-date.</a:t>
            </a:r>
          </a:p>
          <a:p>
            <a:pPr>
              <a:buFont typeface="Wingdings" panose="05000000000000000000" pitchFamily="2" charset="2"/>
              <a:buChar char="Ø"/>
            </a:pPr>
            <a:r>
              <a:rPr lang="en-US" b="1" dirty="0">
                <a:solidFill>
                  <a:schemeClr val="bg1">
                    <a:lumMod val="85000"/>
                    <a:lumOff val="15000"/>
                  </a:schemeClr>
                </a:solidFill>
                <a:latin typeface="Times New Roman" panose="02020603050405020304" pitchFamily="18" charset="0"/>
                <a:cs typeface="Times New Roman" panose="02020603050405020304" pitchFamily="18" charset="0"/>
              </a:rPr>
              <a:t>While the existing system allows students to check their overall attendance percentage, there is no day-to-day tracking available, which can make it hard for students to keep track of their attendance and stay on top of their studies.</a:t>
            </a:r>
          </a:p>
          <a:p>
            <a:pPr>
              <a:buFont typeface="Wingdings" panose="05000000000000000000" pitchFamily="2" charset="2"/>
              <a:buChar char="Ø"/>
            </a:pPr>
            <a:r>
              <a:rPr lang="en-US" b="1" dirty="0">
                <a:solidFill>
                  <a:schemeClr val="bg1">
                    <a:lumMod val="85000"/>
                    <a:lumOff val="15000"/>
                  </a:schemeClr>
                </a:solidFill>
                <a:latin typeface="Times New Roman" panose="02020603050405020304" pitchFamily="18" charset="0"/>
                <a:cs typeface="Times New Roman" panose="02020603050405020304" pitchFamily="18" charset="0"/>
              </a:rPr>
              <a:t>Although all the topics are available in the existing system, it can be difficult for students to know which topic is being covered on a particular day, which can cause confusion and make it harder for them to prepare for class.</a:t>
            </a:r>
          </a:p>
          <a:p>
            <a:pPr>
              <a:buFont typeface="Wingdings" panose="05000000000000000000" pitchFamily="2" charset="2"/>
              <a:buChar char="Ø"/>
            </a:pPr>
            <a:r>
              <a:rPr lang="en-US" b="1" dirty="0">
                <a:solidFill>
                  <a:schemeClr val="bg1">
                    <a:lumMod val="85000"/>
                    <a:lumOff val="15000"/>
                  </a:schemeClr>
                </a:solidFill>
                <a:latin typeface="Times New Roman" panose="02020603050405020304" pitchFamily="18" charset="0"/>
                <a:cs typeface="Times New Roman" panose="02020603050405020304" pitchFamily="18" charset="0"/>
              </a:rPr>
              <a:t>While the existing system provides information about the whole college, it does not offer information about individual sections, which can make it challenging for students to find the specific information they need</a:t>
            </a:r>
          </a:p>
          <a:p>
            <a:pPr>
              <a:buFont typeface="Wingdings" panose="05000000000000000000" pitchFamily="2" charset="2"/>
              <a:buChar char="Ø"/>
            </a:pPr>
            <a:r>
              <a:rPr lang="en-US" b="1" dirty="0">
                <a:solidFill>
                  <a:schemeClr val="bg1">
                    <a:lumMod val="85000"/>
                    <a:lumOff val="15000"/>
                  </a:schemeClr>
                </a:solidFill>
                <a:latin typeface="Times New Roman" panose="02020603050405020304" pitchFamily="18" charset="0"/>
                <a:cs typeface="Times New Roman" panose="02020603050405020304" pitchFamily="18" charset="0"/>
              </a:rPr>
              <a:t>Students cannot find their class timetables and faculty contact numbers on the college website, making it harder for them to plan their schedules and contact their professors when needed.</a:t>
            </a:r>
          </a:p>
        </p:txBody>
      </p:sp>
    </p:spTree>
    <p:extLst>
      <p:ext uri="{BB962C8B-B14F-4D97-AF65-F5344CB8AC3E}">
        <p14:creationId xmlns:p14="http://schemas.microsoft.com/office/powerpoint/2010/main" val="2370124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F1F3-7E20-85A2-5236-C870266F992C}"/>
              </a:ext>
            </a:extLst>
          </p:cNvPr>
          <p:cNvSpPr>
            <a:spLocks noGrp="1"/>
          </p:cNvSpPr>
          <p:nvPr>
            <p:ph type="title"/>
          </p:nvPr>
        </p:nvSpPr>
        <p:spPr/>
        <p:txBody>
          <a:bodyPr>
            <a:normAutofit/>
          </a:bodyPr>
          <a:lstStyle/>
          <a:p>
            <a:pPr algn="ctr"/>
            <a:r>
              <a:rPr lang="en-IN" sz="4000" b="1" dirty="0">
                <a:solidFill>
                  <a:schemeClr val="tx2">
                    <a:lumMod val="10000"/>
                  </a:schemeClr>
                </a:solidFill>
                <a:latin typeface="Times New Roman" panose="02020603050405020304" pitchFamily="18" charset="0"/>
                <a:cs typeface="Times New Roman" panose="02020603050405020304" pitchFamily="18" charset="0"/>
              </a:rPr>
              <a:t>Problems in Existing System</a:t>
            </a:r>
          </a:p>
        </p:txBody>
      </p:sp>
      <p:sp>
        <p:nvSpPr>
          <p:cNvPr id="3" name="Content Placeholder 2">
            <a:extLst>
              <a:ext uri="{FF2B5EF4-FFF2-40B4-BE49-F238E27FC236}">
                <a16:creationId xmlns:a16="http://schemas.microsoft.com/office/drawing/2014/main" id="{D20CC6B1-3FDB-1D3F-D177-3636349A435A}"/>
              </a:ext>
            </a:extLst>
          </p:cNvPr>
          <p:cNvSpPr>
            <a:spLocks noGrp="1"/>
          </p:cNvSpPr>
          <p:nvPr>
            <p:ph idx="1"/>
          </p:nvPr>
        </p:nvSpPr>
        <p:spPr>
          <a:xfrm>
            <a:off x="969164" y="1488613"/>
            <a:ext cx="8596668" cy="3880773"/>
          </a:xfrm>
        </p:spPr>
        <p:txBody>
          <a:bodyPr>
            <a:normAutofit/>
          </a:bodyPr>
          <a:lstStyle/>
          <a:p>
            <a:pPr algn="l">
              <a:buFont typeface="Wingdings" panose="05000000000000000000" pitchFamily="2" charset="2"/>
              <a:buChar char="Ø"/>
            </a:pPr>
            <a:endParaRPr lang="en-IN" sz="2400" b="0" i="0" u="none" strike="noStrike" baseline="0" dirty="0">
              <a:solidFill>
                <a:srgbClr val="000000"/>
              </a:solidFill>
              <a:latin typeface="Times New Roman" panose="02020603050405020304" pitchFamily="18" charset="0"/>
            </a:endParaRPr>
          </a:p>
          <a:p>
            <a:pPr>
              <a:buFont typeface="Wingdings" panose="05000000000000000000" pitchFamily="2" charset="2"/>
              <a:buChar char="Ø"/>
            </a:pPr>
            <a:r>
              <a:rPr lang="en-US" sz="2400" b="0" i="0" u="none" strike="noStrike" baseline="0" dirty="0">
                <a:solidFill>
                  <a:schemeClr val="accent4">
                    <a:lumMod val="60000"/>
                    <a:lumOff val="40000"/>
                  </a:schemeClr>
                </a:solidFill>
                <a:latin typeface="Times New Roman" panose="02020603050405020304" pitchFamily="18" charset="0"/>
              </a:rPr>
              <a:t>There is no effective way for students to access and manage all their classroom information in one place. </a:t>
            </a:r>
          </a:p>
          <a:p>
            <a:pPr>
              <a:buFont typeface="Wingdings" panose="05000000000000000000" pitchFamily="2" charset="2"/>
              <a:buChar char="Ø"/>
            </a:pPr>
            <a:r>
              <a:rPr lang="en-US" sz="2400" b="0" i="0" u="none" strike="noStrike" baseline="0" dirty="0">
                <a:solidFill>
                  <a:schemeClr val="accent4">
                    <a:lumMod val="60000"/>
                    <a:lumOff val="40000"/>
                  </a:schemeClr>
                </a:solidFill>
                <a:latin typeface="Times New Roman" panose="02020603050405020304" pitchFamily="18" charset="0"/>
              </a:rPr>
              <a:t>Students can’t keep track of their attendance in every class. </a:t>
            </a:r>
          </a:p>
          <a:p>
            <a:pPr>
              <a:buFont typeface="Wingdings" panose="05000000000000000000" pitchFamily="2" charset="2"/>
              <a:buChar char="Ø"/>
            </a:pPr>
            <a:r>
              <a:rPr lang="en-US" sz="2400" b="0" i="0" u="none" strike="noStrike" baseline="0" dirty="0">
                <a:solidFill>
                  <a:schemeClr val="accent4">
                    <a:lumMod val="60000"/>
                    <a:lumOff val="40000"/>
                  </a:schemeClr>
                </a:solidFill>
                <a:latin typeface="Times New Roman" panose="02020603050405020304" pitchFamily="18" charset="0"/>
              </a:rPr>
              <a:t>The students who have missed the class struggle to keep up with note-taking during lectures. </a:t>
            </a:r>
          </a:p>
          <a:p>
            <a:pPr>
              <a:buFont typeface="Wingdings" panose="05000000000000000000" pitchFamily="2" charset="2"/>
              <a:buChar char="Ø"/>
            </a:pPr>
            <a:r>
              <a:rPr lang="en-IN" sz="2400" dirty="0">
                <a:solidFill>
                  <a:schemeClr val="accent4">
                    <a:lumMod val="60000"/>
                    <a:lumOff val="40000"/>
                  </a:schemeClr>
                </a:solidFill>
                <a:latin typeface="Times New Roman" panose="02020603050405020304" pitchFamily="18" charset="0"/>
                <a:cs typeface="Times New Roman" panose="02020603050405020304" pitchFamily="18" charset="0"/>
              </a:rPr>
              <a:t>There is no efficient and organized information reducing the need for students to rely on their classmates for notes or information</a:t>
            </a:r>
          </a:p>
        </p:txBody>
      </p:sp>
    </p:spTree>
    <p:extLst>
      <p:ext uri="{BB962C8B-B14F-4D97-AF65-F5344CB8AC3E}">
        <p14:creationId xmlns:p14="http://schemas.microsoft.com/office/powerpoint/2010/main" val="1411020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1A38C-8012-427F-645F-8AC80080805D}"/>
              </a:ext>
            </a:extLst>
          </p:cNvPr>
          <p:cNvSpPr>
            <a:spLocks noGrp="1"/>
          </p:cNvSpPr>
          <p:nvPr>
            <p:ph type="title"/>
          </p:nvPr>
        </p:nvSpPr>
        <p:spPr/>
        <p:txBody>
          <a:bodyPr/>
          <a:lstStyle/>
          <a:p>
            <a:pPr algn="ctr"/>
            <a:r>
              <a:rPr lang="en-IN" b="1" dirty="0">
                <a:solidFill>
                  <a:schemeClr val="accent6">
                    <a:lumMod val="50000"/>
                  </a:schemeClr>
                </a:solidFill>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a16="http://schemas.microsoft.com/office/drawing/2014/main" id="{7BFA9192-CAD2-806B-9FBB-34C9F6656FD5}"/>
              </a:ext>
            </a:extLst>
          </p:cNvPr>
          <p:cNvSpPr>
            <a:spLocks noGrp="1"/>
          </p:cNvSpPr>
          <p:nvPr>
            <p:ph idx="1"/>
          </p:nvPr>
        </p:nvSpPr>
        <p:spPr>
          <a:xfrm>
            <a:off x="677334" y="1488613"/>
            <a:ext cx="8596668" cy="3880773"/>
          </a:xfrm>
        </p:spPr>
        <p:txBody>
          <a:bodyPr>
            <a:noAutofit/>
          </a:bodyPr>
          <a:lstStyle/>
          <a:p>
            <a:pPr algn="just">
              <a:buFont typeface="Wingdings" panose="05000000000000000000" pitchFamily="2" charset="2"/>
              <a:buChar char="Ø"/>
            </a:pPr>
            <a:r>
              <a:rPr lang="en-US" sz="2200" b="1" i="0" u="none" strike="noStrike" baseline="0" dirty="0">
                <a:solidFill>
                  <a:schemeClr val="bg2">
                    <a:lumMod val="40000"/>
                    <a:lumOff val="60000"/>
                  </a:schemeClr>
                </a:solidFill>
                <a:latin typeface="Times New Roman" panose="02020603050405020304" pitchFamily="18" charset="0"/>
              </a:rPr>
              <a:t>Study Sync will have a user-friendly and intuitive interface that students can easily navigate to access their classroom information. The interface will be designed to provide quick access to class schedules, subject-wise notes, and attendance records. </a:t>
            </a:r>
          </a:p>
          <a:p>
            <a:pPr algn="just">
              <a:buFont typeface="Wingdings" panose="05000000000000000000" pitchFamily="2" charset="2"/>
              <a:buChar char="Ø"/>
            </a:pPr>
            <a:r>
              <a:rPr lang="en-US" sz="2200" b="1" i="0" u="none" strike="noStrike" baseline="0" dirty="0">
                <a:solidFill>
                  <a:schemeClr val="bg2">
                    <a:lumMod val="40000"/>
                    <a:lumOff val="60000"/>
                  </a:schemeClr>
                </a:solidFill>
                <a:latin typeface="Times New Roman" panose="02020603050405020304" pitchFamily="18" charset="0"/>
              </a:rPr>
              <a:t>Study Sync will include a database that stores all relevant information, such as class schedules, notes, and attendance records. The database will be secure and accessible only to authorized users. </a:t>
            </a:r>
          </a:p>
          <a:p>
            <a:pPr algn="just">
              <a:buFont typeface="Wingdings" panose="05000000000000000000" pitchFamily="2" charset="2"/>
              <a:buChar char="Ø"/>
            </a:pPr>
            <a:r>
              <a:rPr lang="en-US" sz="2200" b="1" i="0" u="none" strike="noStrike" baseline="0" dirty="0">
                <a:solidFill>
                  <a:schemeClr val="bg2">
                    <a:lumMod val="40000"/>
                    <a:lumOff val="60000"/>
                  </a:schemeClr>
                </a:solidFill>
                <a:latin typeface="Times New Roman" panose="02020603050405020304" pitchFamily="18" charset="0"/>
              </a:rPr>
              <a:t>Study Sync will provide a feature for attendance management that will allow students to mark their attendance for each class. The system will also generate automated reports to track attendance records. </a:t>
            </a:r>
          </a:p>
          <a:p>
            <a:pPr algn="just">
              <a:buFont typeface="Wingdings" panose="05000000000000000000" pitchFamily="2" charset="2"/>
              <a:buChar char="Ø"/>
            </a:pPr>
            <a:r>
              <a:rPr lang="en-US" sz="2200" b="1" i="0" u="none" strike="noStrike" baseline="0" dirty="0">
                <a:solidFill>
                  <a:schemeClr val="bg2">
                    <a:lumMod val="40000"/>
                    <a:lumOff val="60000"/>
                  </a:schemeClr>
                </a:solidFill>
                <a:latin typeface="Times New Roman" panose="02020603050405020304" pitchFamily="18" charset="0"/>
              </a:rPr>
              <a:t>Study Sync will provide a feature for notes management that will allow teachers to upload subject-wise notes for each class. Students will be able to access and download these notes through Study Sync</a:t>
            </a:r>
            <a:r>
              <a:rPr lang="en-US" sz="2200" b="1" i="0" u="none" strike="noStrike" baseline="0" dirty="0">
                <a:solidFill>
                  <a:srgbClr val="000000"/>
                </a:solidFill>
                <a:latin typeface="Times New Roman" panose="02020603050405020304" pitchFamily="18" charset="0"/>
              </a:rPr>
              <a:t>. </a:t>
            </a:r>
            <a:endParaRPr lang="en-IN" sz="2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15807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259BA-7372-2711-1D23-112A020E8092}"/>
              </a:ext>
            </a:extLst>
          </p:cNvPr>
          <p:cNvSpPr>
            <a:spLocks noGrp="1"/>
          </p:cNvSpPr>
          <p:nvPr>
            <p:ph type="title"/>
          </p:nvPr>
        </p:nvSpPr>
        <p:spPr/>
        <p:txBody>
          <a:bodyPr>
            <a:normAutofit/>
          </a:bodyPr>
          <a:lstStyle/>
          <a:p>
            <a:pPr algn="ctr"/>
            <a:r>
              <a:rPr lang="en-IN" sz="4000" b="1" dirty="0">
                <a:solidFill>
                  <a:schemeClr val="accent3">
                    <a:lumMod val="75000"/>
                  </a:schemeClr>
                </a:solidFill>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F9DAC4BD-49A2-08BC-F5F0-4FA61AEAFF52}"/>
              </a:ext>
            </a:extLst>
          </p:cNvPr>
          <p:cNvSpPr>
            <a:spLocks noGrp="1"/>
          </p:cNvSpPr>
          <p:nvPr>
            <p:ph idx="1"/>
          </p:nvPr>
        </p:nvSpPr>
        <p:spPr>
          <a:xfrm>
            <a:off x="677334" y="1343465"/>
            <a:ext cx="8596668" cy="3880773"/>
          </a:xfrm>
        </p:spPr>
        <p:txBody>
          <a:bodyPr>
            <a:noAutofit/>
          </a:bodyPr>
          <a:lstStyle/>
          <a:p>
            <a:pPr>
              <a:buFont typeface="Wingdings" panose="05000000000000000000" pitchFamily="2" charset="2"/>
              <a:buChar char="Ø"/>
            </a:pPr>
            <a:r>
              <a:rPr lang="en-US" sz="2400" b="1" i="0" u="none" strike="noStrike" baseline="0" dirty="0">
                <a:solidFill>
                  <a:schemeClr val="tx1">
                    <a:lumMod val="65000"/>
                  </a:schemeClr>
                </a:solidFill>
                <a:latin typeface="Times New Roman" panose="02020603050405020304" pitchFamily="18" charset="0"/>
              </a:rPr>
              <a:t>To provide a centralized platform for students to manage and organize their classroom information, including class schedules, notes, and attendance. </a:t>
            </a:r>
          </a:p>
          <a:p>
            <a:pPr>
              <a:buFont typeface="Wingdings" panose="05000000000000000000" pitchFamily="2" charset="2"/>
              <a:buChar char="Ø"/>
            </a:pPr>
            <a:r>
              <a:rPr lang="en-US" sz="2400" b="1" i="0" u="none" strike="noStrike" baseline="0" dirty="0">
                <a:solidFill>
                  <a:schemeClr val="tx1">
                    <a:lumMod val="65000"/>
                  </a:schemeClr>
                </a:solidFill>
                <a:latin typeface="Times New Roman" panose="02020603050405020304" pitchFamily="18" charset="0"/>
              </a:rPr>
              <a:t> To provide a centralized platform for students to manage and organize their classroom information, including class schedules, notes, and attendance. </a:t>
            </a:r>
          </a:p>
          <a:p>
            <a:pPr>
              <a:buFont typeface="Wingdings" panose="05000000000000000000" pitchFamily="2" charset="2"/>
              <a:buChar char="Ø"/>
            </a:pPr>
            <a:r>
              <a:rPr lang="en-US" sz="2400" b="1" i="0" u="none" strike="noStrike" baseline="0" dirty="0">
                <a:solidFill>
                  <a:schemeClr val="tx1">
                    <a:lumMod val="65000"/>
                  </a:schemeClr>
                </a:solidFill>
                <a:latin typeface="Times New Roman" panose="02020603050405020304" pitchFamily="18" charset="0"/>
              </a:rPr>
              <a:t>To provide a centralized platform for students to manage and organize their classroom information, including class schedules, notes, and attendance. </a:t>
            </a:r>
          </a:p>
          <a:p>
            <a:pPr>
              <a:buFont typeface="Wingdings" panose="05000000000000000000" pitchFamily="2" charset="2"/>
              <a:buChar char="Ø"/>
            </a:pPr>
            <a:r>
              <a:rPr lang="en-US" sz="2400" b="1" i="0" u="none" strike="noStrike" baseline="0" dirty="0">
                <a:solidFill>
                  <a:schemeClr val="tx1">
                    <a:lumMod val="65000"/>
                  </a:schemeClr>
                </a:solidFill>
                <a:latin typeface="Times New Roman" panose="02020603050405020304" pitchFamily="18" charset="0"/>
              </a:rPr>
              <a:t>To provide a centralized platform for students to manage and organize their classroom information, including class schedules, notes, and attendance. </a:t>
            </a:r>
          </a:p>
        </p:txBody>
      </p:sp>
    </p:spTree>
    <p:extLst>
      <p:ext uri="{BB962C8B-B14F-4D97-AF65-F5344CB8AC3E}">
        <p14:creationId xmlns:p14="http://schemas.microsoft.com/office/powerpoint/2010/main" val="308536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A7F1C-8A3B-491A-4756-269DCC657CE5}"/>
              </a:ext>
            </a:extLst>
          </p:cNvPr>
          <p:cNvSpPr>
            <a:spLocks noGrp="1"/>
          </p:cNvSpPr>
          <p:nvPr>
            <p:ph type="title"/>
          </p:nvPr>
        </p:nvSpPr>
        <p:spPr/>
        <p:txBody>
          <a:bodyPr/>
          <a:lstStyle/>
          <a:p>
            <a:pPr algn="ctr"/>
            <a:r>
              <a:rPr lang="en-IN" b="1" dirty="0">
                <a:solidFill>
                  <a:schemeClr val="accent1">
                    <a:lumMod val="50000"/>
                  </a:schemeClr>
                </a:solidFill>
                <a:effectLst/>
                <a:latin typeface="Times New Roman" panose="02020603050405020304" pitchFamily="18" charset="0"/>
                <a:ea typeface="Calibri" panose="020F0502020204030204" pitchFamily="34" charset="0"/>
                <a:cs typeface="Times New Roman" panose="02020603050405020304" pitchFamily="18" charset="0"/>
              </a:rPr>
              <a:t>Hardware Requirements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CD0A7B67-9EE2-95E6-CA35-8C591664ACB6}"/>
              </a:ext>
            </a:extLst>
          </p:cNvPr>
          <p:cNvSpPr>
            <a:spLocks noGrp="1"/>
          </p:cNvSpPr>
          <p:nvPr>
            <p:ph idx="1"/>
          </p:nvPr>
        </p:nvSpPr>
        <p:spPr/>
        <p:txBody>
          <a:bodyPr>
            <a:normAutofit/>
          </a:bodyPr>
          <a:lstStyle/>
          <a:p>
            <a:pPr>
              <a:buFont typeface="Wingdings" panose="05000000000000000000" pitchFamily="2" charset="2"/>
              <a:buChar char="Ø"/>
            </a:pPr>
            <a:r>
              <a:rPr lang="en-IN" sz="2400" b="1" i="0" u="none" strike="noStrike" baseline="0" dirty="0">
                <a:solidFill>
                  <a:schemeClr val="tx1">
                    <a:lumMod val="65000"/>
                  </a:schemeClr>
                </a:solidFill>
                <a:latin typeface="Times New Roman" panose="02020603050405020304" pitchFamily="18" charset="0"/>
              </a:rPr>
              <a:t>RAM: 4GB </a:t>
            </a:r>
          </a:p>
          <a:p>
            <a:pPr>
              <a:buFont typeface="Wingdings" panose="05000000000000000000" pitchFamily="2" charset="2"/>
              <a:buChar char="Ø"/>
            </a:pPr>
            <a:r>
              <a:rPr lang="en-IN" sz="2400" b="1" i="0" u="none" strike="noStrike" baseline="0" dirty="0">
                <a:solidFill>
                  <a:schemeClr val="tx1">
                    <a:lumMod val="65000"/>
                  </a:schemeClr>
                </a:solidFill>
                <a:latin typeface="Times New Roman" panose="02020603050405020304" pitchFamily="18" charset="0"/>
              </a:rPr>
              <a:t>Laptop, personal computer, mobile, tablet, etc. </a:t>
            </a:r>
          </a:p>
          <a:p>
            <a:pPr>
              <a:buFont typeface="Wingdings" panose="05000000000000000000" pitchFamily="2" charset="2"/>
              <a:buChar char="Ø"/>
            </a:pPr>
            <a:r>
              <a:rPr lang="en-US" sz="2400" b="1" i="0" u="none" strike="noStrike" baseline="0" dirty="0">
                <a:solidFill>
                  <a:schemeClr val="tx1">
                    <a:lumMod val="65000"/>
                  </a:schemeClr>
                </a:solidFill>
                <a:latin typeface="Times New Roman" panose="02020603050405020304" pitchFamily="18" charset="0"/>
              </a:rPr>
              <a:t>Processor: A multi-core processor with a minimum clock speed of 2 GHz. </a:t>
            </a:r>
            <a:endParaRPr lang="en-IN" sz="2400" b="1" dirty="0">
              <a:solidFill>
                <a:schemeClr val="tx1">
                  <a:lumMod val="65000"/>
                </a:schemeClr>
              </a:solidFill>
            </a:endParaRPr>
          </a:p>
        </p:txBody>
      </p:sp>
    </p:spTree>
    <p:extLst>
      <p:ext uri="{BB962C8B-B14F-4D97-AF65-F5344CB8AC3E}">
        <p14:creationId xmlns:p14="http://schemas.microsoft.com/office/powerpoint/2010/main" val="2241063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E8C85-32D5-FE4D-0A6F-AD2C775C04ED}"/>
              </a:ext>
            </a:extLst>
          </p:cNvPr>
          <p:cNvSpPr>
            <a:spLocks noGrp="1"/>
          </p:cNvSpPr>
          <p:nvPr>
            <p:ph type="title"/>
          </p:nvPr>
        </p:nvSpPr>
        <p:spPr/>
        <p:txBody>
          <a:bodyPr/>
          <a:lstStyle/>
          <a:p>
            <a:pPr algn="ctr"/>
            <a:r>
              <a:rPr lang="en-IN" sz="3600" b="1" dirty="0">
                <a:solidFill>
                  <a:schemeClr val="tx2">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Software Requirements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94EB52C-4DCB-3EC8-5A2A-AD2DF12CFE49}"/>
              </a:ext>
            </a:extLst>
          </p:cNvPr>
          <p:cNvSpPr>
            <a:spLocks noGrp="1"/>
          </p:cNvSpPr>
          <p:nvPr>
            <p:ph idx="1"/>
          </p:nvPr>
        </p:nvSpPr>
        <p:spPr/>
        <p:txBody>
          <a:bodyPr>
            <a:normAutofit/>
          </a:bodyPr>
          <a:lstStyle/>
          <a:p>
            <a:pPr>
              <a:buFont typeface="Wingdings" panose="05000000000000000000" pitchFamily="2" charset="2"/>
              <a:buChar char="Ø"/>
            </a:pPr>
            <a:r>
              <a:rPr lang="en-IN" sz="2400" b="0" i="0" u="none" strike="noStrike" baseline="0" dirty="0">
                <a:solidFill>
                  <a:schemeClr val="tx1">
                    <a:lumMod val="75000"/>
                  </a:schemeClr>
                </a:solidFill>
                <a:latin typeface="Times New Roman" panose="02020603050405020304" pitchFamily="18" charset="0"/>
              </a:rPr>
              <a:t>OS: Windows 7 &amp; above </a:t>
            </a:r>
          </a:p>
          <a:p>
            <a:pPr>
              <a:buFont typeface="Wingdings" panose="05000000000000000000" pitchFamily="2" charset="2"/>
              <a:buChar char="Ø"/>
            </a:pPr>
            <a:r>
              <a:rPr lang="en-IN" sz="2400" b="0" i="0" u="none" strike="noStrike" baseline="0" dirty="0">
                <a:solidFill>
                  <a:schemeClr val="tx1">
                    <a:lumMod val="75000"/>
                  </a:schemeClr>
                </a:solidFill>
                <a:latin typeface="Times New Roman" panose="02020603050405020304" pitchFamily="18" charset="0"/>
              </a:rPr>
              <a:t>Back-end: MYSQL (data base) </a:t>
            </a:r>
          </a:p>
          <a:p>
            <a:pPr>
              <a:buFont typeface="Wingdings" panose="05000000000000000000" pitchFamily="2" charset="2"/>
              <a:buChar char="Ø"/>
            </a:pPr>
            <a:r>
              <a:rPr lang="en-IN" sz="2400" b="0" i="0" u="none" strike="noStrike" baseline="0" dirty="0">
                <a:solidFill>
                  <a:schemeClr val="tx1">
                    <a:lumMod val="75000"/>
                  </a:schemeClr>
                </a:solidFill>
                <a:latin typeface="Times New Roman" panose="02020603050405020304" pitchFamily="18" charset="0"/>
              </a:rPr>
              <a:t>Front-end: HTML, CSS &amp; JAVA SCRIPT(JS) </a:t>
            </a:r>
            <a:endParaRPr lang="en-IN" sz="2400" dirty="0">
              <a:solidFill>
                <a:schemeClr val="tx1">
                  <a:lumMod val="75000"/>
                </a:schemeClr>
              </a:solidFill>
            </a:endParaRPr>
          </a:p>
        </p:txBody>
      </p:sp>
    </p:spTree>
    <p:extLst>
      <p:ext uri="{BB962C8B-B14F-4D97-AF65-F5344CB8AC3E}">
        <p14:creationId xmlns:p14="http://schemas.microsoft.com/office/powerpoint/2010/main" val="17220516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173</TotalTime>
  <Words>1086</Words>
  <Application>Microsoft Office PowerPoint</Application>
  <PresentationFormat>Widescreen</PresentationFormat>
  <Paragraphs>107</Paragraphs>
  <Slides>20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Century Gothic</vt:lpstr>
      <vt:lpstr>Söhne</vt:lpstr>
      <vt:lpstr>Times New Roman</vt:lpstr>
      <vt:lpstr>Wingdings</vt:lpstr>
      <vt:lpstr>Wingdings 3</vt:lpstr>
      <vt:lpstr>Ion</vt:lpstr>
      <vt:lpstr>  STUDY SYNC WEBSITE</vt:lpstr>
      <vt:lpstr>Abstract</vt:lpstr>
      <vt:lpstr>Introduction</vt:lpstr>
      <vt:lpstr>Existing System</vt:lpstr>
      <vt:lpstr>Problems in Existing System</vt:lpstr>
      <vt:lpstr>Proposed System</vt:lpstr>
      <vt:lpstr>Objectives</vt:lpstr>
      <vt:lpstr>Hardware Requirements </vt:lpstr>
      <vt:lpstr>Software Requirements </vt:lpstr>
      <vt:lpstr>PowerPoint Presentation</vt:lpstr>
      <vt:lpstr>PowerPoint Presentation</vt:lpstr>
      <vt:lpstr>PowerPoint Presentation</vt:lpstr>
      <vt:lpstr>OUTPUT SCREENS  LOGIN PAGE                         </vt:lpstr>
      <vt:lpstr>HOME PAGE</vt:lpstr>
      <vt:lpstr>TOPICS COVERED PAGE</vt:lpstr>
      <vt:lpstr>NOTES PAGE</vt:lpstr>
      <vt:lpstr>ATTENDANCE PAGE</vt:lpstr>
      <vt:lpstr>FACULTY CONTACTS PAGE</vt:lpstr>
      <vt:lpstr>CONCLUSION</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Mayuri Vamaraju</dc:creator>
  <cp:lastModifiedBy>Hemnath chouan</cp:lastModifiedBy>
  <cp:revision>35</cp:revision>
  <dcterms:created xsi:type="dcterms:W3CDTF">2023-04-26T15:43:28Z</dcterms:created>
  <dcterms:modified xsi:type="dcterms:W3CDTF">2023-08-18T01:51:16Z</dcterms:modified>
</cp:coreProperties>
</file>

<file path=docProps/thumbnail.jpeg>
</file>